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81" r:id="rId2"/>
    <p:sldId id="441" r:id="rId3"/>
    <p:sldId id="509" r:id="rId4"/>
    <p:sldId id="445" r:id="rId5"/>
    <p:sldId id="446" r:id="rId6"/>
    <p:sldId id="447" r:id="rId7"/>
    <p:sldId id="449" r:id="rId8"/>
    <p:sldId id="450" r:id="rId9"/>
    <p:sldId id="451" r:id="rId10"/>
    <p:sldId id="452" r:id="rId11"/>
    <p:sldId id="453" r:id="rId12"/>
    <p:sldId id="454" r:id="rId13"/>
    <p:sldId id="455" r:id="rId14"/>
    <p:sldId id="456" r:id="rId15"/>
    <p:sldId id="507" r:id="rId16"/>
    <p:sldId id="508" r:id="rId17"/>
    <p:sldId id="465" r:id="rId18"/>
    <p:sldId id="466" r:id="rId19"/>
    <p:sldId id="467" r:id="rId20"/>
    <p:sldId id="457" r:id="rId21"/>
    <p:sldId id="510" r:id="rId22"/>
    <p:sldId id="468" r:id="rId23"/>
    <p:sldId id="469" r:id="rId24"/>
    <p:sldId id="263" r:id="rId25"/>
    <p:sldId id="506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1200" y="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27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E5496D-BAA3-44B6-B69A-6B8381586898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B44AC0-C0AF-4960-995A-C70299C7C34C}">
      <dgm:prSet phldrT="[Text]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dirty="0" err="1">
              <a:solidFill>
                <a:schemeClr val="bg1"/>
              </a:solidFill>
            </a:rPr>
            <a:t>Luaran-Capaian</a:t>
          </a:r>
          <a:endParaRPr lang="en-US" dirty="0">
            <a:solidFill>
              <a:schemeClr val="bg1"/>
            </a:solidFill>
          </a:endParaRPr>
        </a:p>
      </dgm:t>
    </dgm:pt>
    <dgm:pt modelId="{2BA808EE-C9A5-4D1D-BF84-E074E427AB61}" type="parTrans" cxnId="{8CC0577E-902C-40E1-AF23-7D03A23F476D}">
      <dgm:prSet/>
      <dgm:spPr/>
      <dgm:t>
        <a:bodyPr/>
        <a:lstStyle/>
        <a:p>
          <a:endParaRPr lang="en-US"/>
        </a:p>
      </dgm:t>
    </dgm:pt>
    <dgm:pt modelId="{D35131B2-CACC-40ED-9C05-8C2DB88A2202}" type="sibTrans" cxnId="{8CC0577E-902C-40E1-AF23-7D03A23F476D}">
      <dgm:prSet/>
      <dgm:spPr/>
      <dgm:t>
        <a:bodyPr/>
        <a:lstStyle/>
        <a:p>
          <a:endParaRPr lang="en-US"/>
        </a:p>
      </dgm:t>
    </dgm:pt>
    <dgm:pt modelId="{87AE4D3A-80B1-47A2-B063-7F9EF9B30EBC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err="1"/>
            <a:t>Luaran</a:t>
          </a:r>
          <a:r>
            <a:rPr lang="en-US" dirty="0"/>
            <a:t> (6.97%)</a:t>
          </a:r>
        </a:p>
      </dgm:t>
    </dgm:pt>
    <dgm:pt modelId="{D6237E72-D992-4FD0-9979-AEC7020EF0D4}" type="parTrans" cxnId="{E8E7105B-7E3A-496A-AFB8-E5F04496C47A}">
      <dgm:prSet/>
      <dgm:spPr/>
      <dgm:t>
        <a:bodyPr/>
        <a:lstStyle/>
        <a:p>
          <a:endParaRPr lang="en-US"/>
        </a:p>
      </dgm:t>
    </dgm:pt>
    <dgm:pt modelId="{25F3545A-FADE-4B2F-A25C-29694A7EA2B9}" type="sibTrans" cxnId="{E8E7105B-7E3A-496A-AFB8-E5F04496C47A}">
      <dgm:prSet/>
      <dgm:spPr/>
      <dgm:t>
        <a:bodyPr/>
        <a:lstStyle/>
        <a:p>
          <a:endParaRPr lang="en-US"/>
        </a:p>
      </dgm:t>
    </dgm:pt>
    <dgm:pt modelId="{6A15FD1B-B15B-4713-8E7A-3024570CA80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err="1"/>
            <a:t>Capaian</a:t>
          </a:r>
          <a:r>
            <a:rPr lang="en-US" dirty="0"/>
            <a:t> (8.79%)</a:t>
          </a:r>
        </a:p>
      </dgm:t>
    </dgm:pt>
    <dgm:pt modelId="{60DFFCE2-D3C9-4106-867F-B5ECF70B0D8C}" type="parTrans" cxnId="{D46E5A78-459D-4956-89C5-2DB22A358244}">
      <dgm:prSet/>
      <dgm:spPr/>
      <dgm:t>
        <a:bodyPr/>
        <a:lstStyle/>
        <a:p>
          <a:endParaRPr lang="en-US"/>
        </a:p>
      </dgm:t>
    </dgm:pt>
    <dgm:pt modelId="{6383D8CC-E500-42D8-8324-7ED48E179760}" type="sibTrans" cxnId="{D46E5A78-459D-4956-89C5-2DB22A358244}">
      <dgm:prSet/>
      <dgm:spPr/>
      <dgm:t>
        <a:bodyPr/>
        <a:lstStyle/>
        <a:p>
          <a:endParaRPr lang="en-US"/>
        </a:p>
      </dgm:t>
    </dgm:pt>
    <dgm:pt modelId="{531E57E1-232B-4AF6-AEDB-E88324656989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Input-Proses</a:t>
          </a:r>
        </a:p>
      </dgm:t>
    </dgm:pt>
    <dgm:pt modelId="{2EA72C9F-92C8-414D-BBE1-03896F18A2CE}" type="parTrans" cxnId="{2CFD00C1-1B8F-4FE6-AC0F-E05392E4CF2F}">
      <dgm:prSet/>
      <dgm:spPr/>
      <dgm:t>
        <a:bodyPr/>
        <a:lstStyle/>
        <a:p>
          <a:endParaRPr lang="en-US"/>
        </a:p>
      </dgm:t>
    </dgm:pt>
    <dgm:pt modelId="{C4521F20-F354-4C8F-BCA9-961382B67C20}" type="sibTrans" cxnId="{2CFD00C1-1B8F-4FE6-AC0F-E05392E4CF2F}">
      <dgm:prSet/>
      <dgm:spPr/>
      <dgm:t>
        <a:bodyPr/>
        <a:lstStyle/>
        <a:p>
          <a:endParaRPr lang="en-US"/>
        </a:p>
      </dgm:t>
    </dgm:pt>
    <dgm:pt modelId="{090DB8A8-8C4B-4F3B-B725-DB5CC9F7148D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Proses (33.53%)</a:t>
          </a:r>
        </a:p>
      </dgm:t>
    </dgm:pt>
    <dgm:pt modelId="{08D03516-5DB7-487E-A4E4-ECC6248446B4}" type="parTrans" cxnId="{BD4924AA-DC22-4002-A332-ECAA11D4CE0F}">
      <dgm:prSet/>
      <dgm:spPr/>
      <dgm:t>
        <a:bodyPr/>
        <a:lstStyle/>
        <a:p>
          <a:endParaRPr lang="en-US"/>
        </a:p>
      </dgm:t>
    </dgm:pt>
    <dgm:pt modelId="{FC82B9C0-34DC-4D42-ADD3-9C30B4FAC3C1}" type="sibTrans" cxnId="{BD4924AA-DC22-4002-A332-ECAA11D4CE0F}">
      <dgm:prSet/>
      <dgm:spPr/>
      <dgm:t>
        <a:bodyPr/>
        <a:lstStyle/>
        <a:p>
          <a:endParaRPr lang="en-US"/>
        </a:p>
      </dgm:t>
    </dgm:pt>
    <dgm:pt modelId="{8CDFF95A-598C-48F7-A57A-15BFA5AAB25F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Input (50.71%)</a:t>
          </a:r>
        </a:p>
      </dgm:t>
    </dgm:pt>
    <dgm:pt modelId="{FCC076C0-E821-49CF-B46B-6FBB5906438C}" type="parTrans" cxnId="{35DFED3E-4CB7-4773-9FF3-C462323304D4}">
      <dgm:prSet/>
      <dgm:spPr/>
      <dgm:t>
        <a:bodyPr/>
        <a:lstStyle/>
        <a:p>
          <a:endParaRPr lang="en-US"/>
        </a:p>
      </dgm:t>
    </dgm:pt>
    <dgm:pt modelId="{6737E8C5-A555-49BE-B9B0-C25470799AEE}" type="sibTrans" cxnId="{35DFED3E-4CB7-4773-9FF3-C462323304D4}">
      <dgm:prSet/>
      <dgm:spPr/>
      <dgm:t>
        <a:bodyPr/>
        <a:lstStyle/>
        <a:p>
          <a:endParaRPr lang="en-US"/>
        </a:p>
      </dgm:t>
    </dgm:pt>
    <dgm:pt modelId="{AC545BB9-3D50-4174-9445-C7D66F8198E8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err="1"/>
            <a:t>Rerata</a:t>
          </a:r>
          <a:endParaRPr lang="en-US" dirty="0"/>
        </a:p>
      </dgm:t>
    </dgm:pt>
    <dgm:pt modelId="{E7D7488E-DA35-4BF7-8528-D9CADB7A1BFD}" type="sibTrans" cxnId="{FD226955-42FA-4CB5-BFD5-445DEECB0C86}">
      <dgm:prSet/>
      <dgm:spPr/>
      <dgm:t>
        <a:bodyPr/>
        <a:lstStyle/>
        <a:p>
          <a:endParaRPr lang="en-US"/>
        </a:p>
      </dgm:t>
    </dgm:pt>
    <dgm:pt modelId="{B02146AF-D41D-4DBB-82C8-ED3AC86580CF}" type="parTrans" cxnId="{FD226955-42FA-4CB5-BFD5-445DEECB0C86}">
      <dgm:prSet/>
      <dgm:spPr/>
      <dgm:t>
        <a:bodyPr/>
        <a:lstStyle/>
        <a:p>
          <a:endParaRPr lang="en-US"/>
        </a:p>
      </dgm:t>
    </dgm:pt>
    <dgm:pt modelId="{FE979F62-2F7F-488F-95F2-F70955223E59}" type="pres">
      <dgm:prSet presAssocID="{18E5496D-BAA3-44B6-B69A-6B838158689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7C140CB2-CB21-43EE-92C0-AE6356F3B486}" type="pres">
      <dgm:prSet presAssocID="{18E5496D-BAA3-44B6-B69A-6B8381586898}" presName="dummyMaxCanvas" presStyleCnt="0"/>
      <dgm:spPr/>
    </dgm:pt>
    <dgm:pt modelId="{71FBEC8B-E78F-4E8B-BA8B-E2C47DA65D7A}" type="pres">
      <dgm:prSet presAssocID="{18E5496D-BAA3-44B6-B69A-6B8381586898}" presName="parentComposite" presStyleCnt="0"/>
      <dgm:spPr/>
    </dgm:pt>
    <dgm:pt modelId="{9E87768B-0D52-4B5D-83E6-5B87A5051EAD}" type="pres">
      <dgm:prSet presAssocID="{18E5496D-BAA3-44B6-B69A-6B8381586898}" presName="parent1" presStyleLbl="alignAccFollowNode1" presStyleIdx="0" presStyleCnt="4">
        <dgm:presLayoutVars>
          <dgm:chMax val="4"/>
        </dgm:presLayoutVars>
      </dgm:prSet>
      <dgm:spPr/>
    </dgm:pt>
    <dgm:pt modelId="{2C64B509-8EFF-4E96-8063-6339ED054785}" type="pres">
      <dgm:prSet presAssocID="{18E5496D-BAA3-44B6-B69A-6B8381586898}" presName="parent2" presStyleLbl="alignAccFollowNode1" presStyleIdx="1" presStyleCnt="4">
        <dgm:presLayoutVars>
          <dgm:chMax val="4"/>
        </dgm:presLayoutVars>
      </dgm:prSet>
      <dgm:spPr/>
    </dgm:pt>
    <dgm:pt modelId="{85D977CD-CB91-4204-BDF2-32848834F5A1}" type="pres">
      <dgm:prSet presAssocID="{18E5496D-BAA3-44B6-B69A-6B8381586898}" presName="childrenComposite" presStyleCnt="0"/>
      <dgm:spPr/>
    </dgm:pt>
    <dgm:pt modelId="{C3FAECC9-E207-4E86-83A8-10D563FA5AA5}" type="pres">
      <dgm:prSet presAssocID="{18E5496D-BAA3-44B6-B69A-6B8381586898}" presName="dummyMaxCanvas_ChildArea" presStyleCnt="0"/>
      <dgm:spPr/>
    </dgm:pt>
    <dgm:pt modelId="{D5346F80-C16E-4404-B39C-DC380AB1E7C6}" type="pres">
      <dgm:prSet presAssocID="{18E5496D-BAA3-44B6-B69A-6B8381586898}" presName="fulcrum" presStyleLbl="alignAccFollowNode1" presStyleIdx="2" presStyleCnt="4"/>
      <dgm:spPr>
        <a:solidFill>
          <a:schemeClr val="accent1">
            <a:lumMod val="50000"/>
            <a:alpha val="90000"/>
          </a:schemeClr>
        </a:solidFill>
      </dgm:spPr>
    </dgm:pt>
    <dgm:pt modelId="{8E6FBD16-6871-45B5-8B64-98FD0B693CB6}" type="pres">
      <dgm:prSet presAssocID="{18E5496D-BAA3-44B6-B69A-6B8381586898}" presName="balance_23" presStyleLbl="alignAccFollowNode1" presStyleIdx="3" presStyleCnt="4">
        <dgm:presLayoutVars>
          <dgm:bulletEnabled val="1"/>
        </dgm:presLayoutVars>
      </dgm:prSet>
      <dgm:spPr>
        <a:solidFill>
          <a:srgbClr val="00B0F0">
            <a:alpha val="90000"/>
          </a:srgbClr>
        </a:solidFill>
      </dgm:spPr>
    </dgm:pt>
    <dgm:pt modelId="{A6DA69A9-578D-4BD6-85A1-087079FE169B}" type="pres">
      <dgm:prSet presAssocID="{18E5496D-BAA3-44B6-B69A-6B8381586898}" presName="right_23_1" presStyleLbl="node1" presStyleIdx="0" presStyleCnt="5">
        <dgm:presLayoutVars>
          <dgm:bulletEnabled val="1"/>
        </dgm:presLayoutVars>
      </dgm:prSet>
      <dgm:spPr/>
    </dgm:pt>
    <dgm:pt modelId="{EF26FF4E-C346-4993-8526-1C4FD70300CD}" type="pres">
      <dgm:prSet presAssocID="{18E5496D-BAA3-44B6-B69A-6B8381586898}" presName="right_23_2" presStyleLbl="node1" presStyleIdx="1" presStyleCnt="5">
        <dgm:presLayoutVars>
          <dgm:bulletEnabled val="1"/>
        </dgm:presLayoutVars>
      </dgm:prSet>
      <dgm:spPr/>
    </dgm:pt>
    <dgm:pt modelId="{74A02A7A-A83D-4D27-A35C-9482D997CDA1}" type="pres">
      <dgm:prSet presAssocID="{18E5496D-BAA3-44B6-B69A-6B8381586898}" presName="right_23_3" presStyleLbl="node1" presStyleIdx="2" presStyleCnt="5">
        <dgm:presLayoutVars>
          <dgm:bulletEnabled val="1"/>
        </dgm:presLayoutVars>
      </dgm:prSet>
      <dgm:spPr/>
    </dgm:pt>
    <dgm:pt modelId="{32B304BB-B399-421E-8DAA-A849C5BEF660}" type="pres">
      <dgm:prSet presAssocID="{18E5496D-BAA3-44B6-B69A-6B8381586898}" presName="left_23_1" presStyleLbl="node1" presStyleIdx="3" presStyleCnt="5">
        <dgm:presLayoutVars>
          <dgm:bulletEnabled val="1"/>
        </dgm:presLayoutVars>
      </dgm:prSet>
      <dgm:spPr/>
    </dgm:pt>
    <dgm:pt modelId="{1204CCD1-053E-415F-9098-1738E3476EFC}" type="pres">
      <dgm:prSet presAssocID="{18E5496D-BAA3-44B6-B69A-6B8381586898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13C17900-47CF-4C38-AC11-590D6F37CCA8}" type="presOf" srcId="{090DB8A8-8C4B-4F3B-B725-DB5CC9F7148D}" destId="{A6DA69A9-578D-4BD6-85A1-087079FE169B}" srcOrd="0" destOrd="0" presId="urn:microsoft.com/office/officeart/2005/8/layout/balance1"/>
    <dgm:cxn modelId="{35DFED3E-4CB7-4773-9FF3-C462323304D4}" srcId="{531E57E1-232B-4AF6-AEDB-E88324656989}" destId="{8CDFF95A-598C-48F7-A57A-15BFA5AAB25F}" srcOrd="1" destOrd="0" parTransId="{FCC076C0-E821-49CF-B46B-6FBB5906438C}" sibTransId="{6737E8C5-A555-49BE-B9B0-C25470799AEE}"/>
    <dgm:cxn modelId="{FFDE4F4D-CD26-45A9-8788-5830B723BECC}" type="presOf" srcId="{8CDFF95A-598C-48F7-A57A-15BFA5AAB25F}" destId="{EF26FF4E-C346-4993-8526-1C4FD70300CD}" srcOrd="0" destOrd="0" presId="urn:microsoft.com/office/officeart/2005/8/layout/balance1"/>
    <dgm:cxn modelId="{C2DCC44E-7443-4BD8-9DA7-101CFB3663F4}" type="presOf" srcId="{87AE4D3A-80B1-47A2-B063-7F9EF9B30EBC}" destId="{32B304BB-B399-421E-8DAA-A849C5BEF660}" srcOrd="0" destOrd="0" presId="urn:microsoft.com/office/officeart/2005/8/layout/balance1"/>
    <dgm:cxn modelId="{FD226955-42FA-4CB5-BFD5-445DEECB0C86}" srcId="{531E57E1-232B-4AF6-AEDB-E88324656989}" destId="{AC545BB9-3D50-4174-9445-C7D66F8198E8}" srcOrd="2" destOrd="0" parTransId="{B02146AF-D41D-4DBB-82C8-ED3AC86580CF}" sibTransId="{E7D7488E-DA35-4BF7-8528-D9CADB7A1BFD}"/>
    <dgm:cxn modelId="{E8E7105B-7E3A-496A-AFB8-E5F04496C47A}" srcId="{1CB44AC0-C0AF-4960-995A-C70299C7C34C}" destId="{87AE4D3A-80B1-47A2-B063-7F9EF9B30EBC}" srcOrd="0" destOrd="0" parTransId="{D6237E72-D992-4FD0-9979-AEC7020EF0D4}" sibTransId="{25F3545A-FADE-4B2F-A25C-29694A7EA2B9}"/>
    <dgm:cxn modelId="{4212DB74-3CD6-4279-9EA2-502995FAC862}" type="presOf" srcId="{531E57E1-232B-4AF6-AEDB-E88324656989}" destId="{2C64B509-8EFF-4E96-8063-6339ED054785}" srcOrd="0" destOrd="0" presId="urn:microsoft.com/office/officeart/2005/8/layout/balance1"/>
    <dgm:cxn modelId="{D46E5A78-459D-4956-89C5-2DB22A358244}" srcId="{1CB44AC0-C0AF-4960-995A-C70299C7C34C}" destId="{6A15FD1B-B15B-4713-8E7A-3024570CA808}" srcOrd="1" destOrd="0" parTransId="{60DFFCE2-D3C9-4106-867F-B5ECF70B0D8C}" sibTransId="{6383D8CC-E500-42D8-8324-7ED48E179760}"/>
    <dgm:cxn modelId="{8CC0577E-902C-40E1-AF23-7D03A23F476D}" srcId="{18E5496D-BAA3-44B6-B69A-6B8381586898}" destId="{1CB44AC0-C0AF-4960-995A-C70299C7C34C}" srcOrd="0" destOrd="0" parTransId="{2BA808EE-C9A5-4D1D-BF84-E074E427AB61}" sibTransId="{D35131B2-CACC-40ED-9C05-8C2DB88A2202}"/>
    <dgm:cxn modelId="{A78AFD94-2877-4F9E-98FA-37CC4EAE6360}" type="presOf" srcId="{6A15FD1B-B15B-4713-8E7A-3024570CA808}" destId="{1204CCD1-053E-415F-9098-1738E3476EFC}" srcOrd="0" destOrd="0" presId="urn:microsoft.com/office/officeart/2005/8/layout/balance1"/>
    <dgm:cxn modelId="{BD4924AA-DC22-4002-A332-ECAA11D4CE0F}" srcId="{531E57E1-232B-4AF6-AEDB-E88324656989}" destId="{090DB8A8-8C4B-4F3B-B725-DB5CC9F7148D}" srcOrd="0" destOrd="0" parTransId="{08D03516-5DB7-487E-A4E4-ECC6248446B4}" sibTransId="{FC82B9C0-34DC-4D42-ADD3-9C30B4FAC3C1}"/>
    <dgm:cxn modelId="{E43ED9AA-34E4-4AEB-9294-476D6A54240A}" type="presOf" srcId="{1CB44AC0-C0AF-4960-995A-C70299C7C34C}" destId="{9E87768B-0D52-4B5D-83E6-5B87A5051EAD}" srcOrd="0" destOrd="0" presId="urn:microsoft.com/office/officeart/2005/8/layout/balance1"/>
    <dgm:cxn modelId="{601733B8-1145-4B13-9E45-3B8DA9750668}" type="presOf" srcId="{18E5496D-BAA3-44B6-B69A-6B8381586898}" destId="{FE979F62-2F7F-488F-95F2-F70955223E59}" srcOrd="0" destOrd="0" presId="urn:microsoft.com/office/officeart/2005/8/layout/balance1"/>
    <dgm:cxn modelId="{2CFD00C1-1B8F-4FE6-AC0F-E05392E4CF2F}" srcId="{18E5496D-BAA3-44B6-B69A-6B8381586898}" destId="{531E57E1-232B-4AF6-AEDB-E88324656989}" srcOrd="1" destOrd="0" parTransId="{2EA72C9F-92C8-414D-BBE1-03896F18A2CE}" sibTransId="{C4521F20-F354-4C8F-BCA9-961382B67C20}"/>
    <dgm:cxn modelId="{8E7C53EA-9786-4124-A444-17CD80BC5D96}" type="presOf" srcId="{AC545BB9-3D50-4174-9445-C7D66F8198E8}" destId="{74A02A7A-A83D-4D27-A35C-9482D997CDA1}" srcOrd="0" destOrd="0" presId="urn:microsoft.com/office/officeart/2005/8/layout/balance1"/>
    <dgm:cxn modelId="{5154CA4C-90B5-43D7-80AC-38635136BD22}" type="presParOf" srcId="{FE979F62-2F7F-488F-95F2-F70955223E59}" destId="{7C140CB2-CB21-43EE-92C0-AE6356F3B486}" srcOrd="0" destOrd="0" presId="urn:microsoft.com/office/officeart/2005/8/layout/balance1"/>
    <dgm:cxn modelId="{DA67685E-68ED-4153-B1C4-421E90D35C17}" type="presParOf" srcId="{FE979F62-2F7F-488F-95F2-F70955223E59}" destId="{71FBEC8B-E78F-4E8B-BA8B-E2C47DA65D7A}" srcOrd="1" destOrd="0" presId="urn:microsoft.com/office/officeart/2005/8/layout/balance1"/>
    <dgm:cxn modelId="{6EFF5A1F-4737-4D63-978B-FCC305B21AE5}" type="presParOf" srcId="{71FBEC8B-E78F-4E8B-BA8B-E2C47DA65D7A}" destId="{9E87768B-0D52-4B5D-83E6-5B87A5051EAD}" srcOrd="0" destOrd="0" presId="urn:microsoft.com/office/officeart/2005/8/layout/balance1"/>
    <dgm:cxn modelId="{34F9F696-6E5D-40C6-A6D1-8DEE15386A62}" type="presParOf" srcId="{71FBEC8B-E78F-4E8B-BA8B-E2C47DA65D7A}" destId="{2C64B509-8EFF-4E96-8063-6339ED054785}" srcOrd="1" destOrd="0" presId="urn:microsoft.com/office/officeart/2005/8/layout/balance1"/>
    <dgm:cxn modelId="{F2408D97-60D9-4DDE-82C7-2C0B916D53F0}" type="presParOf" srcId="{FE979F62-2F7F-488F-95F2-F70955223E59}" destId="{85D977CD-CB91-4204-BDF2-32848834F5A1}" srcOrd="2" destOrd="0" presId="urn:microsoft.com/office/officeart/2005/8/layout/balance1"/>
    <dgm:cxn modelId="{4E626EAF-9BC8-4D84-AA5F-9CA4F5C3389C}" type="presParOf" srcId="{85D977CD-CB91-4204-BDF2-32848834F5A1}" destId="{C3FAECC9-E207-4E86-83A8-10D563FA5AA5}" srcOrd="0" destOrd="0" presId="urn:microsoft.com/office/officeart/2005/8/layout/balance1"/>
    <dgm:cxn modelId="{FF705E52-C892-4FA8-A16D-3EF327AA0934}" type="presParOf" srcId="{85D977CD-CB91-4204-BDF2-32848834F5A1}" destId="{D5346F80-C16E-4404-B39C-DC380AB1E7C6}" srcOrd="1" destOrd="0" presId="urn:microsoft.com/office/officeart/2005/8/layout/balance1"/>
    <dgm:cxn modelId="{08008FD6-D16F-467C-807E-4C0ABFAECC09}" type="presParOf" srcId="{85D977CD-CB91-4204-BDF2-32848834F5A1}" destId="{8E6FBD16-6871-45B5-8B64-98FD0B693CB6}" srcOrd="2" destOrd="0" presId="urn:microsoft.com/office/officeart/2005/8/layout/balance1"/>
    <dgm:cxn modelId="{B8859360-EEF8-4745-AE66-E42E2344F865}" type="presParOf" srcId="{85D977CD-CB91-4204-BDF2-32848834F5A1}" destId="{A6DA69A9-578D-4BD6-85A1-087079FE169B}" srcOrd="3" destOrd="0" presId="urn:microsoft.com/office/officeart/2005/8/layout/balance1"/>
    <dgm:cxn modelId="{3CD7F058-0D23-4B93-9772-87493B4BDAA2}" type="presParOf" srcId="{85D977CD-CB91-4204-BDF2-32848834F5A1}" destId="{EF26FF4E-C346-4993-8526-1C4FD70300CD}" srcOrd="4" destOrd="0" presId="urn:microsoft.com/office/officeart/2005/8/layout/balance1"/>
    <dgm:cxn modelId="{23B94BBD-8BDE-4152-A087-C17CB91D66D4}" type="presParOf" srcId="{85D977CD-CB91-4204-BDF2-32848834F5A1}" destId="{74A02A7A-A83D-4D27-A35C-9482D997CDA1}" srcOrd="5" destOrd="0" presId="urn:microsoft.com/office/officeart/2005/8/layout/balance1"/>
    <dgm:cxn modelId="{DC7DC4AD-0E62-4CD7-8EAB-CEA9E50186A7}" type="presParOf" srcId="{85D977CD-CB91-4204-BDF2-32848834F5A1}" destId="{32B304BB-B399-421E-8DAA-A849C5BEF660}" srcOrd="6" destOrd="0" presId="urn:microsoft.com/office/officeart/2005/8/layout/balance1"/>
    <dgm:cxn modelId="{BD398148-F94E-4F47-9E04-EF878A25DE97}" type="presParOf" srcId="{85D977CD-CB91-4204-BDF2-32848834F5A1}" destId="{1204CCD1-053E-415F-9098-1738E3476EFC}" srcOrd="7" destOrd="0" presId="urn:microsoft.com/office/officeart/2005/8/layout/balance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4E3404-3BF1-44C9-972A-6D1681864CD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6061DB-6012-4B09-84CC-D8EB9BBAB4D8}">
      <dgm:prSet phldrT="[Text]" phldr="1"/>
      <dgm:spPr/>
      <dgm:t>
        <a:bodyPr/>
        <a:lstStyle/>
        <a:p>
          <a:endParaRPr lang="en-US"/>
        </a:p>
      </dgm:t>
    </dgm:pt>
    <dgm:pt modelId="{B8E417A5-5C7A-49F0-9A08-ED0127175D2E}" type="parTrans" cxnId="{F8040D13-2E7C-4579-85D7-1133E08EF8C0}">
      <dgm:prSet/>
      <dgm:spPr/>
      <dgm:t>
        <a:bodyPr/>
        <a:lstStyle/>
        <a:p>
          <a:endParaRPr lang="en-US"/>
        </a:p>
      </dgm:t>
    </dgm:pt>
    <dgm:pt modelId="{ED3CEEC4-30E5-4887-9E76-68F08B3124D1}" type="sibTrans" cxnId="{F8040D13-2E7C-4579-85D7-1133E08EF8C0}">
      <dgm:prSet/>
      <dgm:spPr/>
      <dgm:t>
        <a:bodyPr/>
        <a:lstStyle/>
        <a:p>
          <a:endParaRPr lang="en-US"/>
        </a:p>
      </dgm:t>
    </dgm:pt>
    <dgm:pt modelId="{A154EE39-510D-4AAA-BB8F-E663B1915262}">
      <dgm:prSet phldrT="[Text]"/>
      <dgm:spPr>
        <a:solidFill>
          <a:srgbClr val="66FFCC">
            <a:alpha val="90000"/>
          </a:srgbClr>
        </a:solidFill>
      </dgm:spPr>
      <dgm:t>
        <a:bodyPr/>
        <a:lstStyle/>
        <a:p>
          <a:r>
            <a:rPr lang="en-US" b="1" dirty="0" err="1"/>
            <a:t>Ditetapkan</a:t>
          </a:r>
          <a:r>
            <a:rPr lang="en-US" b="1" dirty="0"/>
            <a:t> oleh masing2 PT</a:t>
          </a:r>
        </a:p>
      </dgm:t>
    </dgm:pt>
    <dgm:pt modelId="{AC79A7EB-8330-4416-8393-9462471A1AEA}" type="parTrans" cxnId="{400033CF-EC40-4499-A979-DDE9D46F17BA}">
      <dgm:prSet/>
      <dgm:spPr/>
      <dgm:t>
        <a:bodyPr/>
        <a:lstStyle/>
        <a:p>
          <a:endParaRPr lang="en-US"/>
        </a:p>
      </dgm:t>
    </dgm:pt>
    <dgm:pt modelId="{3C3A8548-372D-4658-ADFA-46BDB7180D4A}" type="sibTrans" cxnId="{400033CF-EC40-4499-A979-DDE9D46F17BA}">
      <dgm:prSet/>
      <dgm:spPr/>
      <dgm:t>
        <a:bodyPr/>
        <a:lstStyle/>
        <a:p>
          <a:endParaRPr lang="en-US"/>
        </a:p>
      </dgm:t>
    </dgm:pt>
    <dgm:pt modelId="{18A265B6-0539-47F1-A4AA-055846FA111C}">
      <dgm:prSet phldrT="[Text]" phldr="1"/>
      <dgm:spPr/>
      <dgm:t>
        <a:bodyPr/>
        <a:lstStyle/>
        <a:p>
          <a:endParaRPr lang="en-US"/>
        </a:p>
      </dgm:t>
    </dgm:pt>
    <dgm:pt modelId="{60B95005-09E9-462E-92AE-773928C9B8A4}" type="parTrans" cxnId="{5898A435-EDE3-4475-8D59-ACE775C9F1FA}">
      <dgm:prSet/>
      <dgm:spPr/>
      <dgm:t>
        <a:bodyPr/>
        <a:lstStyle/>
        <a:p>
          <a:endParaRPr lang="en-US"/>
        </a:p>
      </dgm:t>
    </dgm:pt>
    <dgm:pt modelId="{6A0A8D86-B6A8-4E7F-BD34-AE5623375280}" type="sibTrans" cxnId="{5898A435-EDE3-4475-8D59-ACE775C9F1FA}">
      <dgm:prSet/>
      <dgm:spPr/>
      <dgm:t>
        <a:bodyPr/>
        <a:lstStyle/>
        <a:p>
          <a:endParaRPr lang="en-US"/>
        </a:p>
      </dgm:t>
    </dgm:pt>
    <dgm:pt modelId="{F86DA38A-71E7-4CB0-BCAE-E8B537316EDD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b="1" dirty="0">
              <a:solidFill>
                <a:schemeClr val="bg1"/>
              </a:solidFill>
            </a:rPr>
            <a:t>24 </a:t>
          </a:r>
          <a:r>
            <a:rPr lang="en-US" sz="1600" b="1" dirty="0" err="1">
              <a:solidFill>
                <a:schemeClr val="bg1"/>
              </a:solidFill>
            </a:rPr>
            <a:t>Standar</a:t>
          </a:r>
          <a:r>
            <a:rPr lang="id-ID" sz="1600" b="1" dirty="0">
              <a:solidFill>
                <a:schemeClr val="bg1"/>
              </a:solidFill>
            </a:rPr>
            <a:t>,</a:t>
          </a:r>
          <a:endParaRPr lang="en-US" sz="1600" b="1" dirty="0">
            <a:solidFill>
              <a:schemeClr val="bg1"/>
            </a:solidFill>
          </a:endParaRPr>
        </a:p>
      </dgm:t>
    </dgm:pt>
    <dgm:pt modelId="{13CBD7E0-AA45-4663-AB65-9708440D0911}" type="parTrans" cxnId="{8B82D769-8505-4DED-A4D8-86D9A75397E7}">
      <dgm:prSet/>
      <dgm:spPr/>
      <dgm:t>
        <a:bodyPr/>
        <a:lstStyle/>
        <a:p>
          <a:endParaRPr lang="en-US"/>
        </a:p>
      </dgm:t>
    </dgm:pt>
    <dgm:pt modelId="{A7B74DB5-56DC-4A22-8070-C033E7AF6CD0}" type="sibTrans" cxnId="{8B82D769-8505-4DED-A4D8-86D9A75397E7}">
      <dgm:prSet/>
      <dgm:spPr/>
      <dgm:t>
        <a:bodyPr/>
        <a:lstStyle/>
        <a:p>
          <a:endParaRPr lang="en-US"/>
        </a:p>
      </dgm:t>
    </dgm:pt>
    <dgm:pt modelId="{EFBAAE7C-9FDA-43D9-B5D0-E2440D618B4C}">
      <dgm:prSet phldrT="[Text]"/>
      <dgm:spPr>
        <a:solidFill>
          <a:srgbClr val="66FFCC">
            <a:alpha val="90000"/>
          </a:srgbClr>
        </a:solidFill>
      </dgm:spPr>
      <dgm:t>
        <a:bodyPr/>
        <a:lstStyle/>
        <a:p>
          <a:r>
            <a:rPr lang="en-US" b="1" dirty="0" err="1"/>
            <a:t>Melampaui</a:t>
          </a:r>
          <a:r>
            <a:rPr lang="en-US" b="1" dirty="0"/>
            <a:t> </a:t>
          </a:r>
          <a:r>
            <a:rPr lang="en-US" b="1" dirty="0" err="1"/>
            <a:t>SNDIkti</a:t>
          </a:r>
          <a:endParaRPr lang="en-US" b="1" dirty="0"/>
        </a:p>
      </dgm:t>
    </dgm:pt>
    <dgm:pt modelId="{D1D24E04-06A9-4EFE-85EB-84E06E950793}" type="parTrans" cxnId="{2ED0D9A4-688B-4D8C-948B-1313F4B9246A}">
      <dgm:prSet/>
      <dgm:spPr/>
      <dgm:t>
        <a:bodyPr/>
        <a:lstStyle/>
        <a:p>
          <a:endParaRPr lang="en-US"/>
        </a:p>
      </dgm:t>
    </dgm:pt>
    <dgm:pt modelId="{3020C35E-F9A0-4D1A-B467-2082A46CFAE4}" type="sibTrans" cxnId="{2ED0D9A4-688B-4D8C-948B-1313F4B9246A}">
      <dgm:prSet/>
      <dgm:spPr/>
      <dgm:t>
        <a:bodyPr/>
        <a:lstStyle/>
        <a:p>
          <a:endParaRPr lang="en-US"/>
        </a:p>
      </dgm:t>
    </dgm:pt>
    <dgm:pt modelId="{80DAC0FE-3473-4379-B4FD-7DB38CCC0A4E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8 </a:t>
          </a:r>
          <a:r>
            <a:rPr lang="id-ID" sz="1600" b="1" dirty="0">
              <a:solidFill>
                <a:schemeClr val="bg1"/>
              </a:solidFill>
            </a:rPr>
            <a:t>standar </a:t>
          </a:r>
          <a:r>
            <a:rPr lang="en-US" sz="1600" b="1" dirty="0">
              <a:solidFill>
                <a:schemeClr val="bg1"/>
              </a:solidFill>
            </a:rPr>
            <a:t>u</a:t>
          </a:r>
          <a:r>
            <a:rPr lang="id-ID" sz="1600" b="1" dirty="0">
              <a:solidFill>
                <a:schemeClr val="bg1"/>
              </a:solidFill>
            </a:rPr>
            <a:t>ntuk</a:t>
          </a:r>
          <a:r>
            <a:rPr lang="en-US" sz="1600" b="1" dirty="0">
              <a:solidFill>
                <a:schemeClr val="bg1"/>
              </a:solidFill>
            </a:rPr>
            <a:t> masing2 d</a:t>
          </a:r>
          <a:r>
            <a:rPr lang="id-ID" sz="1600" b="1" dirty="0">
              <a:solidFill>
                <a:schemeClr val="bg1"/>
              </a:solidFill>
            </a:rPr>
            <a:t>h</a:t>
          </a:r>
          <a:r>
            <a:rPr lang="en-US" sz="1600" b="1" dirty="0" err="1">
              <a:solidFill>
                <a:schemeClr val="bg1"/>
              </a:solidFill>
            </a:rPr>
            <a:t>arma</a:t>
          </a:r>
          <a:endParaRPr lang="en-US" sz="1600" b="1" dirty="0">
            <a:solidFill>
              <a:schemeClr val="bg1"/>
            </a:solidFill>
          </a:endParaRPr>
        </a:p>
      </dgm:t>
    </dgm:pt>
    <dgm:pt modelId="{1D78CD1B-C41B-463E-9617-4B62A38C6B3D}" type="parTrans" cxnId="{5182787D-0ACC-4227-8102-F04A8683D2F6}">
      <dgm:prSet/>
      <dgm:spPr/>
      <dgm:t>
        <a:bodyPr/>
        <a:lstStyle/>
        <a:p>
          <a:endParaRPr lang="en-US"/>
        </a:p>
      </dgm:t>
    </dgm:pt>
    <dgm:pt modelId="{46A27E80-4B4A-4FEF-B2AA-BF5583D8558D}" type="sibTrans" cxnId="{5182787D-0ACC-4227-8102-F04A8683D2F6}">
      <dgm:prSet/>
      <dgm:spPr/>
      <dgm:t>
        <a:bodyPr/>
        <a:lstStyle/>
        <a:p>
          <a:endParaRPr lang="en-US"/>
        </a:p>
      </dgm:t>
    </dgm:pt>
    <dgm:pt modelId="{AEC5116A-058E-4782-836E-D1ED95936A8B}" type="pres">
      <dgm:prSet presAssocID="{F14E3404-3BF1-44C9-972A-6D1681864CD7}" presName="Name0" presStyleCnt="0">
        <dgm:presLayoutVars>
          <dgm:dir/>
          <dgm:animLvl val="lvl"/>
          <dgm:resizeHandles/>
        </dgm:presLayoutVars>
      </dgm:prSet>
      <dgm:spPr/>
    </dgm:pt>
    <dgm:pt modelId="{1292B5A1-B53E-4481-82AB-A40871997BC9}" type="pres">
      <dgm:prSet presAssocID="{636061DB-6012-4B09-84CC-D8EB9BBAB4D8}" presName="linNode" presStyleCnt="0"/>
      <dgm:spPr/>
    </dgm:pt>
    <dgm:pt modelId="{3AAC6746-6D43-4778-9D9E-623B71814D7A}" type="pres">
      <dgm:prSet presAssocID="{636061DB-6012-4B09-84CC-D8EB9BBAB4D8}" presName="parentShp" presStyleLbl="node1" presStyleIdx="0" presStyleCnt="2" custScaleX="71940">
        <dgm:presLayoutVars>
          <dgm:bulletEnabled val="1"/>
        </dgm:presLayoutVars>
      </dgm:prSet>
      <dgm:spPr/>
    </dgm:pt>
    <dgm:pt modelId="{B173880C-26E5-4C95-914B-BE432A41BE0E}" type="pres">
      <dgm:prSet presAssocID="{636061DB-6012-4B09-84CC-D8EB9BBAB4D8}" presName="childShp" presStyleLbl="bgAccFollowNode1" presStyleIdx="0" presStyleCnt="2" custScaleY="69037">
        <dgm:presLayoutVars>
          <dgm:bulletEnabled val="1"/>
        </dgm:presLayoutVars>
      </dgm:prSet>
      <dgm:spPr/>
    </dgm:pt>
    <dgm:pt modelId="{F8F02473-6B31-4247-B03F-B751784C2A85}" type="pres">
      <dgm:prSet presAssocID="{ED3CEEC4-30E5-4887-9E76-68F08B3124D1}" presName="spacing" presStyleCnt="0"/>
      <dgm:spPr/>
    </dgm:pt>
    <dgm:pt modelId="{29398469-1D93-4070-BDE7-8847A452EB64}" type="pres">
      <dgm:prSet presAssocID="{18A265B6-0539-47F1-A4AA-055846FA111C}" presName="linNode" presStyleCnt="0"/>
      <dgm:spPr/>
    </dgm:pt>
    <dgm:pt modelId="{DED13078-1347-40DE-9E53-A4603557D1A7}" type="pres">
      <dgm:prSet presAssocID="{18A265B6-0539-47F1-A4AA-055846FA111C}" presName="parentShp" presStyleLbl="node1" presStyleIdx="1" presStyleCnt="2" custScaleX="71940">
        <dgm:presLayoutVars>
          <dgm:bulletEnabled val="1"/>
        </dgm:presLayoutVars>
      </dgm:prSet>
      <dgm:spPr/>
    </dgm:pt>
    <dgm:pt modelId="{BF06F422-7AF7-4722-801C-E846CCD682A1}" type="pres">
      <dgm:prSet presAssocID="{18A265B6-0539-47F1-A4AA-055846FA111C}" presName="childShp" presStyleLbl="bgAccFollowNode1" presStyleIdx="1" presStyleCnt="2" custScaleX="114288" custScaleY="83134" custLinFactNeighborX="3859">
        <dgm:presLayoutVars>
          <dgm:bulletEnabled val="1"/>
        </dgm:presLayoutVars>
      </dgm:prSet>
      <dgm:spPr/>
    </dgm:pt>
  </dgm:ptLst>
  <dgm:cxnLst>
    <dgm:cxn modelId="{F8040D13-2E7C-4579-85D7-1133E08EF8C0}" srcId="{F14E3404-3BF1-44C9-972A-6D1681864CD7}" destId="{636061DB-6012-4B09-84CC-D8EB9BBAB4D8}" srcOrd="0" destOrd="0" parTransId="{B8E417A5-5C7A-49F0-9A08-ED0127175D2E}" sibTransId="{ED3CEEC4-30E5-4887-9E76-68F08B3124D1}"/>
    <dgm:cxn modelId="{40F71F17-D82E-40ED-9B4D-961AC62796D6}" type="presOf" srcId="{636061DB-6012-4B09-84CC-D8EB9BBAB4D8}" destId="{3AAC6746-6D43-4778-9D9E-623B71814D7A}" srcOrd="0" destOrd="0" presId="urn:microsoft.com/office/officeart/2005/8/layout/vList6"/>
    <dgm:cxn modelId="{86A63320-D379-4CF5-B38C-1EE94A8C2FCF}" type="presOf" srcId="{18A265B6-0539-47F1-A4AA-055846FA111C}" destId="{DED13078-1347-40DE-9E53-A4603557D1A7}" srcOrd="0" destOrd="0" presId="urn:microsoft.com/office/officeart/2005/8/layout/vList6"/>
    <dgm:cxn modelId="{5898A435-EDE3-4475-8D59-ACE775C9F1FA}" srcId="{F14E3404-3BF1-44C9-972A-6D1681864CD7}" destId="{18A265B6-0539-47F1-A4AA-055846FA111C}" srcOrd="1" destOrd="0" parTransId="{60B95005-09E9-462E-92AE-773928C9B8A4}" sibTransId="{6A0A8D86-B6A8-4E7F-BD34-AE5623375280}"/>
    <dgm:cxn modelId="{0F6BF23A-9D93-445D-B5C0-28480D8FD6C5}" type="presOf" srcId="{F86DA38A-71E7-4CB0-BCAE-E8B537316EDD}" destId="{BF06F422-7AF7-4722-801C-E846CCD682A1}" srcOrd="0" destOrd="0" presId="urn:microsoft.com/office/officeart/2005/8/layout/vList6"/>
    <dgm:cxn modelId="{7B948B63-C0D1-431D-9E1A-E26F475DE851}" type="presOf" srcId="{F14E3404-3BF1-44C9-972A-6D1681864CD7}" destId="{AEC5116A-058E-4782-836E-D1ED95936A8B}" srcOrd="0" destOrd="0" presId="urn:microsoft.com/office/officeart/2005/8/layout/vList6"/>
    <dgm:cxn modelId="{8B82D769-8505-4DED-A4D8-86D9A75397E7}" srcId="{18A265B6-0539-47F1-A4AA-055846FA111C}" destId="{F86DA38A-71E7-4CB0-BCAE-E8B537316EDD}" srcOrd="0" destOrd="0" parTransId="{13CBD7E0-AA45-4663-AB65-9708440D0911}" sibTransId="{A7B74DB5-56DC-4A22-8070-C033E7AF6CD0}"/>
    <dgm:cxn modelId="{EBC9416C-D16C-438B-A6AB-9E19A07CFCFA}" type="presOf" srcId="{80DAC0FE-3473-4379-B4FD-7DB38CCC0A4E}" destId="{BF06F422-7AF7-4722-801C-E846CCD682A1}" srcOrd="0" destOrd="1" presId="urn:microsoft.com/office/officeart/2005/8/layout/vList6"/>
    <dgm:cxn modelId="{5182787D-0ACC-4227-8102-F04A8683D2F6}" srcId="{18A265B6-0539-47F1-A4AA-055846FA111C}" destId="{80DAC0FE-3473-4379-B4FD-7DB38CCC0A4E}" srcOrd="1" destOrd="0" parTransId="{1D78CD1B-C41B-463E-9617-4B62A38C6B3D}" sibTransId="{46A27E80-4B4A-4FEF-B2AA-BF5583D8558D}"/>
    <dgm:cxn modelId="{D086B79C-E6CA-42BB-9C5F-40AA94EFB8E8}" type="presOf" srcId="{EFBAAE7C-9FDA-43D9-B5D0-E2440D618B4C}" destId="{B173880C-26E5-4C95-914B-BE432A41BE0E}" srcOrd="0" destOrd="1" presId="urn:microsoft.com/office/officeart/2005/8/layout/vList6"/>
    <dgm:cxn modelId="{2ED0D9A4-688B-4D8C-948B-1313F4B9246A}" srcId="{636061DB-6012-4B09-84CC-D8EB9BBAB4D8}" destId="{EFBAAE7C-9FDA-43D9-B5D0-E2440D618B4C}" srcOrd="1" destOrd="0" parTransId="{D1D24E04-06A9-4EFE-85EB-84E06E950793}" sibTransId="{3020C35E-F9A0-4D1A-B467-2082A46CFAE4}"/>
    <dgm:cxn modelId="{6F5BB5B3-1BFE-40CA-ACF0-F9ABF9042DC2}" type="presOf" srcId="{A154EE39-510D-4AAA-BB8F-E663B1915262}" destId="{B173880C-26E5-4C95-914B-BE432A41BE0E}" srcOrd="0" destOrd="0" presId="urn:microsoft.com/office/officeart/2005/8/layout/vList6"/>
    <dgm:cxn modelId="{400033CF-EC40-4499-A979-DDE9D46F17BA}" srcId="{636061DB-6012-4B09-84CC-D8EB9BBAB4D8}" destId="{A154EE39-510D-4AAA-BB8F-E663B1915262}" srcOrd="0" destOrd="0" parTransId="{AC79A7EB-8330-4416-8393-9462471A1AEA}" sibTransId="{3C3A8548-372D-4658-ADFA-46BDB7180D4A}"/>
    <dgm:cxn modelId="{D12CE2D8-9D35-412A-A7E2-F4AF391C34D9}" type="presParOf" srcId="{AEC5116A-058E-4782-836E-D1ED95936A8B}" destId="{1292B5A1-B53E-4481-82AB-A40871997BC9}" srcOrd="0" destOrd="0" presId="urn:microsoft.com/office/officeart/2005/8/layout/vList6"/>
    <dgm:cxn modelId="{E62DC242-CF75-4747-A9E0-C1F67EEC9814}" type="presParOf" srcId="{1292B5A1-B53E-4481-82AB-A40871997BC9}" destId="{3AAC6746-6D43-4778-9D9E-623B71814D7A}" srcOrd="0" destOrd="0" presId="urn:microsoft.com/office/officeart/2005/8/layout/vList6"/>
    <dgm:cxn modelId="{AB00DDAB-AADB-4903-A274-90FC4B776E3B}" type="presParOf" srcId="{1292B5A1-B53E-4481-82AB-A40871997BC9}" destId="{B173880C-26E5-4C95-914B-BE432A41BE0E}" srcOrd="1" destOrd="0" presId="urn:microsoft.com/office/officeart/2005/8/layout/vList6"/>
    <dgm:cxn modelId="{F3919800-6FE6-4C85-9259-F6AD95F687E0}" type="presParOf" srcId="{AEC5116A-058E-4782-836E-D1ED95936A8B}" destId="{F8F02473-6B31-4247-B03F-B751784C2A85}" srcOrd="1" destOrd="0" presId="urn:microsoft.com/office/officeart/2005/8/layout/vList6"/>
    <dgm:cxn modelId="{00BCECBD-6789-4131-A73A-C088EE0AFE6B}" type="presParOf" srcId="{AEC5116A-058E-4782-836E-D1ED95936A8B}" destId="{29398469-1D93-4070-BDE7-8847A452EB64}" srcOrd="2" destOrd="0" presId="urn:microsoft.com/office/officeart/2005/8/layout/vList6"/>
    <dgm:cxn modelId="{9BABB43E-BB85-4EDE-9649-C557E4CD1E6F}" type="presParOf" srcId="{29398469-1D93-4070-BDE7-8847A452EB64}" destId="{DED13078-1347-40DE-9E53-A4603557D1A7}" srcOrd="0" destOrd="0" presId="urn:microsoft.com/office/officeart/2005/8/layout/vList6"/>
    <dgm:cxn modelId="{DA4FAE9A-5452-497A-8C0E-5678039F1AD3}" type="presParOf" srcId="{29398469-1D93-4070-BDE7-8847A452EB64}" destId="{BF06F422-7AF7-4722-801C-E846CCD682A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7768B-0D52-4B5D-83E6-5B87A5051EAD}">
      <dsp:nvSpPr>
        <dsp:cNvPr id="0" name=""/>
        <dsp:cNvSpPr/>
      </dsp:nvSpPr>
      <dsp:spPr>
        <a:xfrm>
          <a:off x="1966531" y="0"/>
          <a:ext cx="1597914" cy="887730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chemeClr val="bg1"/>
              </a:solidFill>
            </a:rPr>
            <a:t>Luaran-Capaian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1992532" y="26001"/>
        <a:ext cx="1545912" cy="835728"/>
      </dsp:txXfrm>
    </dsp:sp>
    <dsp:sp modelId="{2C64B509-8EFF-4E96-8063-6339ED054785}">
      <dsp:nvSpPr>
        <dsp:cNvPr id="0" name=""/>
        <dsp:cNvSpPr/>
      </dsp:nvSpPr>
      <dsp:spPr>
        <a:xfrm>
          <a:off x="4274629" y="0"/>
          <a:ext cx="1597914" cy="887730"/>
        </a:xfrm>
        <a:prstGeom prst="roundRect">
          <a:avLst>
            <a:gd name="adj" fmla="val 10000"/>
          </a:avLst>
        </a:prstGeom>
        <a:solidFill>
          <a:schemeClr val="accent6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Input-Proses</a:t>
          </a:r>
        </a:p>
      </dsp:txBody>
      <dsp:txXfrm>
        <a:off x="4300630" y="26001"/>
        <a:ext cx="1545912" cy="835728"/>
      </dsp:txXfrm>
    </dsp:sp>
    <dsp:sp modelId="{D5346F80-C16E-4404-B39C-DC380AB1E7C6}">
      <dsp:nvSpPr>
        <dsp:cNvPr id="0" name=""/>
        <dsp:cNvSpPr/>
      </dsp:nvSpPr>
      <dsp:spPr>
        <a:xfrm>
          <a:off x="3586638" y="3772852"/>
          <a:ext cx="665797" cy="665797"/>
        </a:xfrm>
        <a:prstGeom prst="triangle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FBD16-6871-45B5-8B64-98FD0B693CB6}">
      <dsp:nvSpPr>
        <dsp:cNvPr id="0" name=""/>
        <dsp:cNvSpPr/>
      </dsp:nvSpPr>
      <dsp:spPr>
        <a:xfrm rot="240000">
          <a:off x="1921534" y="3487550"/>
          <a:ext cx="3996005" cy="279427"/>
        </a:xfrm>
        <a:prstGeom prst="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A69A9-578D-4BD6-85A1-087079FE169B}">
      <dsp:nvSpPr>
        <dsp:cNvPr id="0" name=""/>
        <dsp:cNvSpPr/>
      </dsp:nvSpPr>
      <dsp:spPr>
        <a:xfrm rot="240000">
          <a:off x="4320788" y="2788912"/>
          <a:ext cx="1594368" cy="742812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Proses (33.53%)</a:t>
          </a:r>
        </a:p>
      </dsp:txBody>
      <dsp:txXfrm>
        <a:off x="4357049" y="2825173"/>
        <a:ext cx="1521846" cy="670290"/>
      </dsp:txXfrm>
    </dsp:sp>
    <dsp:sp modelId="{EF26FF4E-C346-4993-8526-1C4FD70300CD}">
      <dsp:nvSpPr>
        <dsp:cNvPr id="0" name=""/>
        <dsp:cNvSpPr/>
      </dsp:nvSpPr>
      <dsp:spPr>
        <a:xfrm rot="240000">
          <a:off x="4378490" y="1989955"/>
          <a:ext cx="1594368" cy="742812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Input (50.71%)</a:t>
          </a:r>
        </a:p>
      </dsp:txBody>
      <dsp:txXfrm>
        <a:off x="4414751" y="2026216"/>
        <a:ext cx="1521846" cy="670290"/>
      </dsp:txXfrm>
    </dsp:sp>
    <dsp:sp modelId="{74A02A7A-A83D-4D27-A35C-9482D997CDA1}">
      <dsp:nvSpPr>
        <dsp:cNvPr id="0" name=""/>
        <dsp:cNvSpPr/>
      </dsp:nvSpPr>
      <dsp:spPr>
        <a:xfrm rot="240000">
          <a:off x="4436193" y="1208753"/>
          <a:ext cx="1594368" cy="742812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Rerata</a:t>
          </a:r>
          <a:endParaRPr lang="en-US" sz="1800" kern="1200" dirty="0"/>
        </a:p>
      </dsp:txBody>
      <dsp:txXfrm>
        <a:off x="4472454" y="1245014"/>
        <a:ext cx="1521846" cy="670290"/>
      </dsp:txXfrm>
    </dsp:sp>
    <dsp:sp modelId="{32B304BB-B399-421E-8DAA-A849C5BEF660}">
      <dsp:nvSpPr>
        <dsp:cNvPr id="0" name=""/>
        <dsp:cNvSpPr/>
      </dsp:nvSpPr>
      <dsp:spPr>
        <a:xfrm rot="240000">
          <a:off x="2034883" y="2629121"/>
          <a:ext cx="1594368" cy="742812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Luaran</a:t>
          </a:r>
          <a:r>
            <a:rPr lang="en-US" sz="1800" kern="1200" dirty="0"/>
            <a:t> (6.97%)</a:t>
          </a:r>
        </a:p>
      </dsp:txBody>
      <dsp:txXfrm>
        <a:off x="2071144" y="2665382"/>
        <a:ext cx="1521846" cy="670290"/>
      </dsp:txXfrm>
    </dsp:sp>
    <dsp:sp modelId="{1204CCD1-053E-415F-9098-1738E3476EFC}">
      <dsp:nvSpPr>
        <dsp:cNvPr id="0" name=""/>
        <dsp:cNvSpPr/>
      </dsp:nvSpPr>
      <dsp:spPr>
        <a:xfrm rot="240000">
          <a:off x="2092586" y="1830164"/>
          <a:ext cx="1594368" cy="742812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Capaian</a:t>
          </a:r>
          <a:r>
            <a:rPr lang="en-US" sz="1800" kern="1200" dirty="0"/>
            <a:t> (8.79%)</a:t>
          </a:r>
        </a:p>
      </dsp:txBody>
      <dsp:txXfrm>
        <a:off x="2128847" y="1866425"/>
        <a:ext cx="1521846" cy="6702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3880C-26E5-4C95-914B-BE432A41BE0E}">
      <dsp:nvSpPr>
        <dsp:cNvPr id="0" name=""/>
        <dsp:cNvSpPr/>
      </dsp:nvSpPr>
      <dsp:spPr>
        <a:xfrm>
          <a:off x="1479064" y="216974"/>
          <a:ext cx="2580663" cy="965957"/>
        </a:xfrm>
        <a:prstGeom prst="rightArrow">
          <a:avLst>
            <a:gd name="adj1" fmla="val 75000"/>
            <a:gd name="adj2" fmla="val 50000"/>
          </a:avLst>
        </a:prstGeom>
        <a:solidFill>
          <a:srgbClr val="66FFC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 err="1"/>
            <a:t>Ditetapkan</a:t>
          </a:r>
          <a:r>
            <a:rPr lang="en-US" sz="1500" b="1" kern="1200" dirty="0"/>
            <a:t> oleh masing2 PT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 err="1"/>
            <a:t>Melampaui</a:t>
          </a:r>
          <a:r>
            <a:rPr lang="en-US" sz="1500" b="1" kern="1200" dirty="0"/>
            <a:t> </a:t>
          </a:r>
          <a:r>
            <a:rPr lang="en-US" sz="1500" b="1" kern="1200" dirty="0" err="1"/>
            <a:t>SNDIkti</a:t>
          </a:r>
          <a:endParaRPr lang="en-US" sz="1500" b="1" kern="1200" dirty="0"/>
        </a:p>
      </dsp:txBody>
      <dsp:txXfrm>
        <a:off x="1479064" y="337719"/>
        <a:ext cx="2218429" cy="724467"/>
      </dsp:txXfrm>
    </dsp:sp>
    <dsp:sp modelId="{3AAC6746-6D43-4778-9D9E-623B71814D7A}">
      <dsp:nvSpPr>
        <dsp:cNvPr id="0" name=""/>
        <dsp:cNvSpPr/>
      </dsp:nvSpPr>
      <dsp:spPr>
        <a:xfrm>
          <a:off x="241378" y="358"/>
          <a:ext cx="1237686" cy="13991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301797" y="60777"/>
        <a:ext cx="1116848" cy="1278350"/>
      </dsp:txXfrm>
    </dsp:sp>
    <dsp:sp modelId="{BF06F422-7AF7-4722-801C-E846CCD682A1}">
      <dsp:nvSpPr>
        <dsp:cNvPr id="0" name=""/>
        <dsp:cNvSpPr/>
      </dsp:nvSpPr>
      <dsp:spPr>
        <a:xfrm>
          <a:off x="1351717" y="1657460"/>
          <a:ext cx="2949388" cy="1163201"/>
        </a:xfrm>
        <a:prstGeom prst="rightArrow">
          <a:avLst>
            <a:gd name="adj1" fmla="val 75000"/>
            <a:gd name="adj2" fmla="val 50000"/>
          </a:avLst>
        </a:prstGeom>
        <a:solidFill>
          <a:srgbClr val="FF00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1" kern="1200" dirty="0">
              <a:solidFill>
                <a:schemeClr val="bg1"/>
              </a:solidFill>
            </a:rPr>
            <a:t>24 </a:t>
          </a:r>
          <a:r>
            <a:rPr lang="en-US" sz="1600" b="1" kern="1200" dirty="0" err="1">
              <a:solidFill>
                <a:schemeClr val="bg1"/>
              </a:solidFill>
            </a:rPr>
            <a:t>Standar</a:t>
          </a:r>
          <a:r>
            <a:rPr lang="id-ID" sz="1600" b="1" kern="1200" dirty="0">
              <a:solidFill>
                <a:schemeClr val="bg1"/>
              </a:solidFill>
            </a:rPr>
            <a:t>,</a:t>
          </a:r>
          <a:endParaRPr lang="en-US" sz="1600" b="1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bg1"/>
              </a:solidFill>
            </a:rPr>
            <a:t>8 </a:t>
          </a:r>
          <a:r>
            <a:rPr lang="id-ID" sz="1600" b="1" kern="1200" dirty="0">
              <a:solidFill>
                <a:schemeClr val="bg1"/>
              </a:solidFill>
            </a:rPr>
            <a:t>standar </a:t>
          </a:r>
          <a:r>
            <a:rPr lang="en-US" sz="1600" b="1" kern="1200" dirty="0">
              <a:solidFill>
                <a:schemeClr val="bg1"/>
              </a:solidFill>
            </a:rPr>
            <a:t>u</a:t>
          </a:r>
          <a:r>
            <a:rPr lang="id-ID" sz="1600" b="1" kern="1200" dirty="0">
              <a:solidFill>
                <a:schemeClr val="bg1"/>
              </a:solidFill>
            </a:rPr>
            <a:t>ntuk</a:t>
          </a:r>
          <a:r>
            <a:rPr lang="en-US" sz="1600" b="1" kern="1200" dirty="0">
              <a:solidFill>
                <a:schemeClr val="bg1"/>
              </a:solidFill>
            </a:rPr>
            <a:t> masing2 d</a:t>
          </a:r>
          <a:r>
            <a:rPr lang="id-ID" sz="1600" b="1" kern="1200" dirty="0">
              <a:solidFill>
                <a:schemeClr val="bg1"/>
              </a:solidFill>
            </a:rPr>
            <a:t>h</a:t>
          </a:r>
          <a:r>
            <a:rPr lang="en-US" sz="1600" b="1" kern="1200" dirty="0" err="1">
              <a:solidFill>
                <a:schemeClr val="bg1"/>
              </a:solidFill>
            </a:rPr>
            <a:t>arma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1351717" y="1802860"/>
        <a:ext cx="2513188" cy="872401"/>
      </dsp:txXfrm>
    </dsp:sp>
    <dsp:sp modelId="{DED13078-1347-40DE-9E53-A4603557D1A7}">
      <dsp:nvSpPr>
        <dsp:cNvPr id="0" name=""/>
        <dsp:cNvSpPr/>
      </dsp:nvSpPr>
      <dsp:spPr>
        <a:xfrm>
          <a:off x="57015" y="1539466"/>
          <a:ext cx="1237686" cy="13991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117434" y="1599885"/>
        <a:ext cx="1116848" cy="1278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224B8-EBDF-4C75-9A19-DCF093D76334}" type="datetimeFigureOut">
              <a:rPr lang="en-US" smtClean="0"/>
              <a:t>6/30/19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46138-D561-4F4C-8919-21B345DD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2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8103F-9684-4DFB-8D83-83B9F5B3B4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8634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4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2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6/30/19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3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6/30/19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9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6/30/19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6/30/19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6/30/19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4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6/30/19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52ABD-00F0-4B18-880D-776EB14D032D}" type="datetimeFigureOut">
              <a:rPr lang="en-US" smtClean="0"/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4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85798" y="2482862"/>
            <a:ext cx="7772400" cy="1293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Perkembangan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Akreditasi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Terkini</a:t>
            </a:r>
            <a:endParaRPr lang="en-US" sz="66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500" y="1580182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B</a:t>
            </a:r>
            <a:r>
              <a:rPr lang="id-ID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adan</a:t>
            </a:r>
            <a:r>
              <a:rPr lang="en-US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 A</a:t>
            </a:r>
            <a:r>
              <a:rPr lang="id-ID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kreditasi</a:t>
            </a:r>
            <a:r>
              <a:rPr lang="en-US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 N</a:t>
            </a:r>
            <a:r>
              <a:rPr lang="id-ID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asional </a:t>
            </a:r>
            <a:r>
              <a:rPr lang="en-US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P</a:t>
            </a:r>
            <a:r>
              <a:rPr lang="id-ID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erguruan</a:t>
            </a:r>
            <a:r>
              <a:rPr lang="en-US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 T</a:t>
            </a:r>
            <a:r>
              <a:rPr lang="id-ID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inggi</a:t>
            </a:r>
            <a:r>
              <a:rPr lang="en-US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i="1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National Accreditation Agency for</a:t>
            </a:r>
            <a:r>
              <a:rPr lang="id-ID" sz="2400" b="1" i="1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400" b="1" i="1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Higher Education </a:t>
            </a:r>
            <a:r>
              <a:rPr lang="en-US" sz="2400" b="1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(NAAHE)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0" y="5308600"/>
            <a:ext cx="9143999" cy="155161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b="1" dirty="0">
                <a:solidFill>
                  <a:schemeClr val="bg1"/>
                </a:solidFill>
              </a:rPr>
              <a:t>Instrumen Akreditasi Program Studi (IAPS) Versi</a:t>
            </a:r>
            <a:r>
              <a:rPr lang="en-US" b="1" dirty="0">
                <a:solidFill>
                  <a:schemeClr val="bg1"/>
                </a:solidFill>
              </a:rPr>
              <a:t> 4.0</a:t>
            </a:r>
            <a:endParaRPr lang="id-ID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</a:rPr>
              <a:t>B</a:t>
            </a:r>
            <a:r>
              <a:rPr lang="id-ID" b="1" dirty="0">
                <a:solidFill>
                  <a:schemeClr val="bg1"/>
                </a:solidFill>
              </a:rPr>
              <a:t>adan Akreditasi Perguruan Tinggi</a:t>
            </a: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</a:rPr>
              <a:t>Semarang – 1 </a:t>
            </a:r>
            <a:r>
              <a:rPr lang="en-US" b="1" dirty="0" err="1">
                <a:solidFill>
                  <a:schemeClr val="bg1"/>
                </a:solidFill>
              </a:rPr>
              <a:t>Juli</a:t>
            </a:r>
            <a:r>
              <a:rPr lang="en-US" b="1" dirty="0">
                <a:solidFill>
                  <a:schemeClr val="bg1"/>
                </a:solidFill>
              </a:rPr>
              <a:t> 2019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780" y="79067"/>
            <a:ext cx="1588437" cy="1366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798" y="3798617"/>
            <a:ext cx="7565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oleh: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Dr.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Ahyar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Yuniawan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SE,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M.Si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 err="1"/>
              <a:t>Asesor</a:t>
            </a:r>
            <a:r>
              <a:rPr lang="en-US" sz="2400" b="1" dirty="0"/>
              <a:t> BANPT</a:t>
            </a:r>
            <a:endParaRPr lang="en-US" sz="2400" dirty="0">
              <a:latin typeface="AR CENA" panose="02000000000000000000" pitchFamily="2" charset="0"/>
            </a:endParaRPr>
          </a:p>
          <a:p>
            <a:pPr algn="ctr"/>
            <a:endParaRPr lang="en-US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2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160338"/>
            <a:ext cx="8286750" cy="1300162"/>
          </a:xfrm>
        </p:spPr>
        <p:txBody>
          <a:bodyPr>
            <a:noAutofit/>
          </a:bodyPr>
          <a:lstStyle/>
          <a:p>
            <a:pPr algn="r"/>
            <a:r>
              <a:rPr lang="id-ID" sz="3200" b="1" dirty="0">
                <a:latin typeface="Calibri" panose="020F0502020204030204" pitchFamily="34" charset="0"/>
                <a:cs typeface="Calibri" panose="020F0502020204030204" pitchFamily="34" charset="0"/>
              </a:rPr>
              <a:t>Standar dan kriteria instrumen BAN PT sebelum dan sesudah SN dikti 2015 (Permenristekdikti No. 44 2015)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635" y="1715690"/>
            <a:ext cx="4374356" cy="61793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2700" dirty="0">
                <a:latin typeface="Calibri" panose="020F0502020204030204" pitchFamily="34" charset="0"/>
                <a:cs typeface="Calibri" panose="020F0502020204030204" pitchFamily="34" charset="0"/>
              </a:rPr>
              <a:t>Sebelum SN Dikti 2015</a:t>
            </a: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62" y="2486023"/>
            <a:ext cx="4376738" cy="343535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d-ID" b="1" dirty="0">
                <a:cs typeface="Calibri" panose="020F0502020204030204" pitchFamily="34" charset="0"/>
              </a:rPr>
              <a:t>7 STANDAR: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400" b="1" dirty="0">
                <a:cs typeface="Calibri" panose="020F0502020204030204" pitchFamily="34" charset="0"/>
              </a:rPr>
              <a:t>Visi, Misi, Tujuan dan Sasaran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400" b="1" dirty="0">
                <a:cs typeface="Calibri" panose="020F0502020204030204" pitchFamily="34" charset="0"/>
              </a:rPr>
              <a:t>Tatapamong dan manajemen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400" b="1" dirty="0">
                <a:cs typeface="Calibri" panose="020F0502020204030204" pitchFamily="34" charset="0"/>
              </a:rPr>
              <a:t>Mahasiswa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400" b="1" dirty="0">
                <a:cs typeface="Calibri" panose="020F0502020204030204" pitchFamily="34" charset="0"/>
              </a:rPr>
              <a:t>Sumber Daya Manusia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400" b="1" dirty="0">
                <a:cs typeface="Calibri" panose="020F0502020204030204" pitchFamily="34" charset="0"/>
              </a:rPr>
              <a:t>Kurikulum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400" b="1" dirty="0">
                <a:cs typeface="Calibri" panose="020F0502020204030204" pitchFamily="34" charset="0"/>
              </a:rPr>
              <a:t>Keuangan, Sarana/Prasarana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400" b="1" dirty="0">
                <a:cs typeface="Calibri" panose="020F0502020204030204" pitchFamily="34" charset="0"/>
              </a:rPr>
              <a:t>Riset dan Kerjasama</a:t>
            </a:r>
            <a:endParaRPr lang="en-US" sz="2400" b="1" dirty="0"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715690"/>
            <a:ext cx="4414838" cy="61793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2700" dirty="0">
                <a:latin typeface="Calibri" panose="020F0502020204030204" pitchFamily="34" charset="0"/>
                <a:cs typeface="Calibri" panose="020F0502020204030204" pitchFamily="34" charset="0"/>
              </a:rPr>
              <a:t>Setelah SN Dikti 2015</a:t>
            </a: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47128"/>
            <a:ext cx="4414838" cy="401518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d-ID" b="1" dirty="0">
                <a:latin typeface="Calibri" panose="020F0502020204030204" pitchFamily="34" charset="0"/>
                <a:cs typeface="Calibri" panose="020F0502020204030204" pitchFamily="34" charset="0"/>
              </a:rPr>
              <a:t>9 KRITERIA:</a:t>
            </a:r>
          </a:p>
          <a:p>
            <a:pPr marL="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Visi, Misi, Tujuan dan Strategi</a:t>
            </a:r>
          </a:p>
          <a:p>
            <a:pPr marL="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Tata Pamong, Tata Kelola dan Kerjasama</a:t>
            </a:r>
          </a:p>
          <a:p>
            <a:pPr marL="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Mahasiswa</a:t>
            </a:r>
          </a:p>
          <a:p>
            <a:pPr marL="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Sumber Daya Manusia</a:t>
            </a:r>
          </a:p>
          <a:p>
            <a:pPr marL="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Keuangan, Sarana dan Prasarana</a:t>
            </a:r>
          </a:p>
          <a:p>
            <a:pPr marL="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Pendidikan</a:t>
            </a:r>
          </a:p>
          <a:p>
            <a:pPr marL="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Penelitian</a:t>
            </a:r>
          </a:p>
          <a:p>
            <a:pPr marL="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Pengabdian kepada Masyarakat</a:t>
            </a:r>
          </a:p>
          <a:p>
            <a:pPr marL="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Luaran dan Capaian Tridharma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600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Sekolah, Bangunan, Pendidikan, Properti, Belajar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19" name="Group 18"/>
          <p:cNvGrpSpPr/>
          <p:nvPr/>
        </p:nvGrpSpPr>
        <p:grpSpPr>
          <a:xfrm>
            <a:off x="1259681" y="1643616"/>
            <a:ext cx="7236619" cy="3195328"/>
            <a:chOff x="7962" y="885114"/>
            <a:chExt cx="8949532" cy="4253270"/>
          </a:xfrm>
        </p:grpSpPr>
        <p:pic>
          <p:nvPicPr>
            <p:cNvPr id="1028" name="Picture 4" descr="Hasil gambar untuk gambar bangunan sekola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" y="885114"/>
              <a:ext cx="1973238" cy="4144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1852680" y="994298"/>
              <a:ext cx="5334000" cy="4144086"/>
              <a:chOff x="1905000" y="1401168"/>
              <a:chExt cx="5730922" cy="4009032"/>
            </a:xfrm>
          </p:grpSpPr>
          <p:graphicFrame>
            <p:nvGraphicFramePr>
              <p:cNvPr id="6" name="Diagram 5"/>
              <p:cNvGraphicFramePr/>
              <p:nvPr/>
            </p:nvGraphicFramePr>
            <p:xfrm>
              <a:off x="1920922" y="1473200"/>
              <a:ext cx="5715000" cy="37846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4" name="Can 3"/>
              <p:cNvSpPr/>
              <p:nvPr/>
            </p:nvSpPr>
            <p:spPr>
              <a:xfrm>
                <a:off x="1905000" y="1401168"/>
                <a:ext cx="1981200" cy="1875432"/>
              </a:xfrm>
              <a:prstGeom prst="can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bg1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5" name="Can 4"/>
              <p:cNvSpPr/>
              <p:nvPr/>
            </p:nvSpPr>
            <p:spPr>
              <a:xfrm>
                <a:off x="1905000" y="2743200"/>
                <a:ext cx="1981200" cy="266700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Book Antiqua" panose="02040602050305030304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057401" y="2059672"/>
                <a:ext cx="1676401" cy="653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b="1" dirty="0" err="1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Standar</a:t>
                </a:r>
                <a:endParaRPr lang="en-US" sz="1350" b="1" dirty="0">
                  <a:solidFill>
                    <a:schemeClr val="bg1"/>
                  </a:solidFill>
                  <a:latin typeface="Book Antiqua" panose="02040602050305030304" pitchFamily="18" charset="0"/>
                </a:endParaRPr>
              </a:p>
              <a:p>
                <a:pPr algn="ctr"/>
                <a:r>
                  <a:rPr lang="en-US" sz="1350" b="1" dirty="0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PT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28967" y="3962400"/>
                <a:ext cx="1676401" cy="653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b="1" dirty="0">
                    <a:latin typeface="Book Antiqua" panose="02040602050305030304" pitchFamily="18" charset="0"/>
                  </a:rPr>
                  <a:t>SN</a:t>
                </a:r>
                <a:r>
                  <a:rPr lang="id-ID" sz="1350" b="1" dirty="0">
                    <a:latin typeface="Book Antiqua" panose="02040602050305030304" pitchFamily="18" charset="0"/>
                  </a:rPr>
                  <a:t> </a:t>
                </a:r>
                <a:r>
                  <a:rPr lang="en-US" sz="1350" b="1" dirty="0">
                    <a:latin typeface="Book Antiqua" panose="02040602050305030304" pitchFamily="18" charset="0"/>
                  </a:rPr>
                  <a:t>DIKTI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73772" y="2957157"/>
              <a:ext cx="1655028" cy="737421"/>
            </a:xfrm>
            <a:prstGeom prst="rect">
              <a:avLst/>
            </a:prstGeom>
            <a:solidFill>
              <a:srgbClr val="0000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solidFill>
                    <a:srgbClr val="FFFF00"/>
                  </a:solidFill>
                  <a:latin typeface="Book Antiqua" panose="02040602050305030304" pitchFamily="18" charset="0"/>
                </a:rPr>
                <a:t>Standar</a:t>
              </a:r>
              <a:endParaRPr lang="en-US" sz="1500" b="1" dirty="0">
                <a:solidFill>
                  <a:srgbClr val="FFFF00"/>
                </a:solidFill>
                <a:latin typeface="Book Antiqua" panose="02040602050305030304" pitchFamily="18" charset="0"/>
              </a:endParaRPr>
            </a:p>
            <a:p>
              <a:pPr algn="ctr"/>
              <a:r>
                <a:rPr lang="en-US" sz="1500" b="1" dirty="0">
                  <a:solidFill>
                    <a:srgbClr val="FFFF00"/>
                  </a:solidFill>
                  <a:latin typeface="Book Antiqua" panose="02040602050305030304" pitchFamily="18" charset="0"/>
                </a:rPr>
                <a:t>DIKTI</a:t>
              </a:r>
            </a:p>
          </p:txBody>
        </p:sp>
        <p:sp>
          <p:nvSpPr>
            <p:cNvPr id="14" name="Plus 13"/>
            <p:cNvSpPr/>
            <p:nvPr/>
          </p:nvSpPr>
          <p:spPr>
            <a:xfrm>
              <a:off x="3897573" y="2584661"/>
              <a:ext cx="640307" cy="478126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922876" y="1769664"/>
              <a:ext cx="2034618" cy="2132473"/>
              <a:chOff x="6922876" y="1524000"/>
              <a:chExt cx="2034618" cy="213247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22876" y="1524000"/>
                <a:ext cx="2034618" cy="1538787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7112671" y="3226311"/>
                <a:ext cx="1655028" cy="430162"/>
              </a:xfrm>
              <a:prstGeom prst="rect">
                <a:avLst/>
              </a:prstGeom>
              <a:solidFill>
                <a:srgbClr val="0000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>
                    <a:solidFill>
                      <a:srgbClr val="FFFF00"/>
                    </a:solidFill>
                    <a:latin typeface="Book Antiqua" panose="02040602050305030304" pitchFamily="18" charset="0"/>
                  </a:rPr>
                  <a:t>Criteria</a:t>
                </a: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396634" y="1417704"/>
            <a:ext cx="62865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latin typeface="Book Antiqua" panose="02040602050305030304" pitchFamily="18" charset="0"/>
              </a:rPr>
              <a:t>S</a:t>
            </a:r>
          </a:p>
          <a:p>
            <a:r>
              <a:rPr lang="en-US" sz="3300" b="1" dirty="0">
                <a:latin typeface="Book Antiqua" panose="02040602050305030304" pitchFamily="18" charset="0"/>
              </a:rPr>
              <a:t>T</a:t>
            </a:r>
          </a:p>
          <a:p>
            <a:r>
              <a:rPr lang="en-US" sz="3300" b="1" dirty="0">
                <a:latin typeface="Book Antiqua" panose="02040602050305030304" pitchFamily="18" charset="0"/>
              </a:rPr>
              <a:t>ANDA</a:t>
            </a:r>
          </a:p>
          <a:p>
            <a:r>
              <a:rPr lang="en-US" sz="3300" b="1" dirty="0">
                <a:latin typeface="Book Antiqua" panose="02040602050305030304" pitchFamily="18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011471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262" y="1254842"/>
            <a:ext cx="1770063" cy="415535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err="1"/>
              <a:t>Penilaian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instrumen</a:t>
            </a:r>
            <a:r>
              <a:rPr lang="en-US" sz="2800" b="1" dirty="0"/>
              <a:t> </a:t>
            </a:r>
            <a:r>
              <a:rPr lang="en-US" sz="2800" b="1" dirty="0" err="1"/>
              <a:t>akreditasi</a:t>
            </a:r>
            <a:r>
              <a:rPr lang="en-US" sz="2800" b="1" dirty="0"/>
              <a:t> </a:t>
            </a:r>
            <a:r>
              <a:rPr lang="en-US" sz="2800" b="1" dirty="0" err="1"/>
              <a:t>mengukur</a:t>
            </a:r>
            <a:r>
              <a:rPr lang="en-US" sz="2800" b="1" dirty="0"/>
              <a:t> </a:t>
            </a:r>
            <a:r>
              <a:rPr lang="en-US" sz="2800" b="1" dirty="0" err="1"/>
              <a:t>dimensi</a:t>
            </a:r>
            <a:r>
              <a:rPr lang="id-ID" sz="2800" b="1" dirty="0"/>
              <a:t> (Perban PT No 2 2017):</a:t>
            </a:r>
            <a:endParaRPr lang="en-US" sz="2800" b="1" dirty="0"/>
          </a:p>
        </p:txBody>
      </p:sp>
      <p:sp>
        <p:nvSpPr>
          <p:cNvPr id="17" name="Chevron 16"/>
          <p:cNvSpPr/>
          <p:nvPr/>
        </p:nvSpPr>
        <p:spPr>
          <a:xfrm>
            <a:off x="1769257" y="104775"/>
            <a:ext cx="571300" cy="6379183"/>
          </a:xfrm>
          <a:prstGeom prst="chevron">
            <a:avLst>
              <a:gd name="adj" fmla="val 6539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2425075" y="127659"/>
            <a:ext cx="6300000" cy="1440000"/>
          </a:xfrm>
          <a:prstGeom prst="homePlate">
            <a:avLst>
              <a:gd name="adj" fmla="val 2659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00FF"/>
                </a:solidFill>
                <a:cs typeface="Arial" panose="020B0604020202020204" pitchFamily="34" charset="0"/>
              </a:rPr>
              <a:t>1. </a:t>
            </a:r>
            <a:r>
              <a:rPr lang="fi-FI" sz="2000" b="1" i="1" dirty="0">
                <a:solidFill>
                  <a:srgbClr val="FF0000"/>
                </a:solidFill>
              </a:rPr>
              <a:t>mutu kepemimpinan dan kinerja tata kelola</a:t>
            </a:r>
            <a:r>
              <a:rPr lang="fi-FI" sz="2000" b="1" dirty="0">
                <a:solidFill>
                  <a:srgbClr val="0000FF"/>
                </a:solidFill>
              </a:rPr>
              <a:t>: meliputi integritas visi dan misi,</a:t>
            </a:r>
            <a:r>
              <a:rPr lang="id-ID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kepemimpinan</a:t>
            </a:r>
            <a:r>
              <a:rPr lang="en-US" sz="2000" b="1" dirty="0">
                <a:solidFill>
                  <a:srgbClr val="0000FF"/>
                </a:solidFill>
              </a:rPr>
              <a:t> (leadership), </a:t>
            </a:r>
            <a:r>
              <a:rPr lang="en-US" sz="2000" b="1" dirty="0" err="1">
                <a:solidFill>
                  <a:srgbClr val="0000FF"/>
                </a:solidFill>
              </a:rPr>
              <a:t>sistem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manajemen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sumberdaya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err="1">
                <a:solidFill>
                  <a:srgbClr val="0000FF"/>
                </a:solidFill>
              </a:rPr>
              <a:t>kemitraan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strategis</a:t>
            </a:r>
            <a:r>
              <a:rPr lang="id-ID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(strategic partnership), </a:t>
            </a:r>
            <a:r>
              <a:rPr lang="en-US" sz="2000" b="1" dirty="0" err="1">
                <a:solidFill>
                  <a:srgbClr val="0000FF"/>
                </a:solidFill>
              </a:rPr>
              <a:t>dan</a:t>
            </a:r>
            <a:r>
              <a:rPr lang="en-US" sz="2000" b="1" dirty="0">
                <a:solidFill>
                  <a:srgbClr val="0000FF"/>
                </a:solidFill>
              </a:rPr>
              <a:t> SPMI</a:t>
            </a:r>
            <a:endParaRPr lang="en-US" sz="20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2425075" y="1759668"/>
            <a:ext cx="6300000" cy="1440000"/>
          </a:xfrm>
          <a:prstGeom prst="homePlate">
            <a:avLst>
              <a:gd name="adj" fmla="val 2659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00FF"/>
                </a:solidFill>
                <a:cs typeface="Arial" panose="020B0604020202020204" pitchFamily="34" charset="0"/>
              </a:rPr>
              <a:t>2. </a:t>
            </a:r>
            <a:r>
              <a:rPr lang="en-US" sz="2000" b="1" i="1" dirty="0" err="1">
                <a:solidFill>
                  <a:srgbClr val="FF0000"/>
                </a:solidFill>
              </a:rPr>
              <a:t>mutu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dan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produktivitas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luaran</a:t>
            </a:r>
            <a:r>
              <a:rPr lang="en-US" sz="2000" b="1" i="1" dirty="0">
                <a:solidFill>
                  <a:srgbClr val="FF0000"/>
                </a:solidFill>
              </a:rPr>
              <a:t> (outputs), </a:t>
            </a:r>
            <a:r>
              <a:rPr lang="en-US" sz="2000" b="1" i="1" dirty="0" err="1">
                <a:solidFill>
                  <a:srgbClr val="FF0000"/>
                </a:solidFill>
              </a:rPr>
              <a:t>capaian</a:t>
            </a:r>
            <a:r>
              <a:rPr lang="en-US" sz="2000" b="1" i="1" dirty="0">
                <a:solidFill>
                  <a:srgbClr val="FF0000"/>
                </a:solidFill>
              </a:rPr>
              <a:t> (outcomes), </a:t>
            </a:r>
            <a:r>
              <a:rPr lang="en-US" sz="2000" b="1" i="1" dirty="0" err="1">
                <a:solidFill>
                  <a:srgbClr val="FF0000"/>
                </a:solidFill>
              </a:rPr>
              <a:t>dan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dampak</a:t>
            </a:r>
            <a:r>
              <a:rPr lang="en-US" sz="2000" b="1" i="1" dirty="0">
                <a:solidFill>
                  <a:srgbClr val="FF0000"/>
                </a:solidFill>
              </a:rPr>
              <a:t> (impacts)</a:t>
            </a:r>
            <a:r>
              <a:rPr lang="en-US" sz="2000" b="1" dirty="0">
                <a:solidFill>
                  <a:srgbClr val="0000FF"/>
                </a:solidFill>
              </a:rPr>
              <a:t>:</a:t>
            </a:r>
            <a:r>
              <a:rPr lang="id-ID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berupa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kualitas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lulusan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err="1">
                <a:solidFill>
                  <a:srgbClr val="0000FF"/>
                </a:solidFill>
              </a:rPr>
              <a:t>produk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ilmiah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dan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inovasi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err="1">
                <a:solidFill>
                  <a:srgbClr val="0000FF"/>
                </a:solidFill>
              </a:rPr>
              <a:t>serta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kemanfaatan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bagi</a:t>
            </a:r>
            <a:r>
              <a:rPr lang="id-ID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masyarakat</a:t>
            </a:r>
            <a:endParaRPr lang="en-US" sz="20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2425075" y="3314373"/>
            <a:ext cx="6300000" cy="1440000"/>
          </a:xfrm>
          <a:prstGeom prst="homePlate">
            <a:avLst>
              <a:gd name="adj" fmla="val 2659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00FF"/>
                </a:solidFill>
                <a:cs typeface="Arial" panose="020B0604020202020204" pitchFamily="34" charset="0"/>
              </a:rPr>
              <a:t>3. </a:t>
            </a:r>
            <a:r>
              <a:rPr lang="en-US" sz="2000" b="1" i="1" dirty="0" err="1">
                <a:solidFill>
                  <a:srgbClr val="FF0000"/>
                </a:solidFill>
              </a:rPr>
              <a:t>mutu</a:t>
            </a:r>
            <a:r>
              <a:rPr lang="en-US" sz="2000" b="1" i="1" dirty="0">
                <a:solidFill>
                  <a:srgbClr val="FF0000"/>
                </a:solidFill>
              </a:rPr>
              <a:t> proses</a:t>
            </a:r>
            <a:r>
              <a:rPr lang="en-US" sz="2000" b="1" dirty="0">
                <a:solidFill>
                  <a:srgbClr val="0000FF"/>
                </a:solidFill>
              </a:rPr>
              <a:t>: </a:t>
            </a:r>
            <a:r>
              <a:rPr lang="en-US" sz="2000" b="1" dirty="0" err="1">
                <a:solidFill>
                  <a:srgbClr val="0000FF"/>
                </a:solidFill>
              </a:rPr>
              <a:t>mencakup</a:t>
            </a:r>
            <a:r>
              <a:rPr lang="en-US" sz="2000" b="1" dirty="0">
                <a:solidFill>
                  <a:srgbClr val="0000FF"/>
                </a:solidFill>
              </a:rPr>
              <a:t> proses </a:t>
            </a:r>
            <a:r>
              <a:rPr lang="en-US" sz="2000" b="1" dirty="0" err="1">
                <a:solidFill>
                  <a:srgbClr val="0000FF"/>
                </a:solidFill>
              </a:rPr>
              <a:t>pembelajaran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err="1">
                <a:solidFill>
                  <a:srgbClr val="0000FF"/>
                </a:solidFill>
              </a:rPr>
              <a:t>penelitian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err="1">
                <a:solidFill>
                  <a:srgbClr val="0000FF"/>
                </a:solidFill>
              </a:rPr>
              <a:t>pengabdian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kepada</a:t>
            </a:r>
            <a:r>
              <a:rPr lang="id-ID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masyarakat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err="1">
                <a:solidFill>
                  <a:srgbClr val="0000FF"/>
                </a:solidFill>
              </a:rPr>
              <a:t>dan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suasana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akademik</a:t>
            </a:r>
            <a:endParaRPr lang="en-US" sz="20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2425075" y="4869078"/>
            <a:ext cx="6300000" cy="1440000"/>
          </a:xfrm>
          <a:prstGeom prst="homePlate">
            <a:avLst>
              <a:gd name="adj" fmla="val 2659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00FF"/>
                </a:solidFill>
                <a:cs typeface="Arial" panose="020B0604020202020204" pitchFamily="34" charset="0"/>
              </a:rPr>
              <a:t>4. </a:t>
            </a:r>
            <a:r>
              <a:rPr lang="en-US" sz="2000" b="1" i="1" dirty="0" err="1">
                <a:solidFill>
                  <a:srgbClr val="FF0000"/>
                </a:solidFill>
              </a:rPr>
              <a:t>kinerja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mutu</a:t>
            </a:r>
            <a:r>
              <a:rPr lang="en-US" sz="2000" b="1" i="1" dirty="0">
                <a:solidFill>
                  <a:srgbClr val="FF0000"/>
                </a:solidFill>
              </a:rPr>
              <a:t> input</a:t>
            </a:r>
            <a:r>
              <a:rPr lang="en-US" sz="2000" b="1" dirty="0">
                <a:solidFill>
                  <a:srgbClr val="0000FF"/>
                </a:solidFill>
              </a:rPr>
              <a:t>: </a:t>
            </a:r>
            <a:r>
              <a:rPr lang="en-US" sz="2000" b="1" dirty="0" err="1">
                <a:solidFill>
                  <a:srgbClr val="0000FF"/>
                </a:solidFill>
              </a:rPr>
              <a:t>meliputi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sumber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daya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manusia</a:t>
            </a:r>
            <a:r>
              <a:rPr lang="en-US" sz="2000" b="1" dirty="0">
                <a:solidFill>
                  <a:srgbClr val="0000FF"/>
                </a:solidFill>
              </a:rPr>
              <a:t> (</a:t>
            </a:r>
            <a:r>
              <a:rPr lang="en-US" sz="2000" b="1" dirty="0" err="1">
                <a:solidFill>
                  <a:srgbClr val="0000FF"/>
                </a:solidFill>
              </a:rPr>
              <a:t>dosen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dan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tenaga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kependidikan</a:t>
            </a:r>
            <a:r>
              <a:rPr lang="en-US" sz="2000" b="1" dirty="0">
                <a:solidFill>
                  <a:srgbClr val="0000FF"/>
                </a:solidFill>
              </a:rPr>
              <a:t>),</a:t>
            </a:r>
            <a:r>
              <a:rPr lang="id-ID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mahasiwa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err="1">
                <a:solidFill>
                  <a:srgbClr val="0000FF"/>
                </a:solidFill>
              </a:rPr>
              <a:t>kurikulum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err="1">
                <a:solidFill>
                  <a:srgbClr val="0000FF"/>
                </a:solidFill>
              </a:rPr>
              <a:t>sarana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prasarana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err="1">
                <a:solidFill>
                  <a:srgbClr val="0000FF"/>
                </a:solidFill>
              </a:rPr>
              <a:t>keuangan</a:t>
            </a:r>
            <a:r>
              <a:rPr lang="en-US" sz="2000" b="1" dirty="0">
                <a:solidFill>
                  <a:srgbClr val="0000FF"/>
                </a:solidFill>
              </a:rPr>
              <a:t> (</a:t>
            </a:r>
            <a:r>
              <a:rPr lang="en-US" sz="2000" b="1" dirty="0" err="1">
                <a:solidFill>
                  <a:srgbClr val="0000FF"/>
                </a:solidFill>
              </a:rPr>
              <a:t>pembiayaan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dan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pendanaan</a:t>
            </a:r>
            <a:r>
              <a:rPr lang="en-US" sz="2000" b="1" dirty="0">
                <a:solidFill>
                  <a:srgbClr val="0000FF"/>
                </a:solidFill>
              </a:rPr>
              <a:t>)</a:t>
            </a:r>
            <a:endParaRPr lang="en-US" sz="20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16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87" y="110950"/>
            <a:ext cx="8676188" cy="51182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0551" y="5220218"/>
            <a:ext cx="7972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/>
              <a:t>Kriteria</a:t>
            </a:r>
            <a:r>
              <a:rPr lang="en-US" sz="3600" b="1" dirty="0"/>
              <a:t> </a:t>
            </a:r>
            <a:r>
              <a:rPr lang="en-US" sz="3600" b="1" dirty="0" err="1"/>
              <a:t>Penilaian</a:t>
            </a:r>
            <a:r>
              <a:rPr lang="id-ID" sz="3600" b="1" dirty="0"/>
              <a:t> Baru Akreditasi</a:t>
            </a:r>
          </a:p>
          <a:p>
            <a:pPr algn="ctr"/>
            <a:r>
              <a:rPr lang="id-ID" sz="2800" b="1" i="1" dirty="0"/>
              <a:t>(Perban 2 2017 tentang Sistem Akreditrasi Nasional)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236977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762" y="57150"/>
            <a:ext cx="6769988" cy="54019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825" y="5572810"/>
            <a:ext cx="8924925" cy="954107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/>
            <a:r>
              <a:rPr lang="sv-SE" sz="2800" b="1" dirty="0">
                <a:solidFill>
                  <a:schemeClr val="bg1"/>
                </a:solidFill>
              </a:rPr>
              <a:t>Hubungan antara SN-Dikti dengan Kriteria Akreditasi</a:t>
            </a:r>
            <a:endParaRPr lang="id-ID" sz="2800" b="1" dirty="0">
              <a:solidFill>
                <a:schemeClr val="bg1"/>
              </a:solidFill>
            </a:endParaRPr>
          </a:p>
          <a:p>
            <a:pPr algn="ctr"/>
            <a:r>
              <a:rPr lang="id-ID" sz="2800" b="1" dirty="0">
                <a:solidFill>
                  <a:schemeClr val="bg1"/>
                </a:solidFill>
              </a:rPr>
              <a:t>(Perban 2 2017 tentang Sistem Akreditrasi Nasional)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005899" y="263066"/>
            <a:ext cx="299401" cy="22270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1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4015424" y="4749341"/>
            <a:ext cx="299401" cy="222709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2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4520249" y="2777183"/>
            <a:ext cx="299401" cy="22270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3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4548823" y="3068905"/>
            <a:ext cx="299401" cy="222709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4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3939223" y="3735655"/>
            <a:ext cx="299401" cy="222709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5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2158048" y="1306780"/>
            <a:ext cx="299401" cy="222709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6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4386898" y="1316305"/>
            <a:ext cx="299401" cy="222709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7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6368098" y="1344880"/>
            <a:ext cx="299401" cy="222709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8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3939224" y="605966"/>
            <a:ext cx="299401" cy="222709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643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071604"/>
              </p:ext>
            </p:extLst>
          </p:nvPr>
        </p:nvGraphicFramePr>
        <p:xfrm>
          <a:off x="469900" y="973248"/>
          <a:ext cx="8343897" cy="2251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5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9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024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PTS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PTN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024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SATKER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BLU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BH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02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Akademik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Universitas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3 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4 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0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Institut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0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Sekolah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Tinggi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02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Vokasi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Politeknik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6 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7 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0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Akademi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0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Akademi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Komunitas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64824"/>
              </p:ext>
            </p:extLst>
          </p:nvPr>
        </p:nvGraphicFramePr>
        <p:xfrm>
          <a:off x="469900" y="3479800"/>
          <a:ext cx="8343898" cy="22402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5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5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8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8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81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606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Pembeda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PTS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PTN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60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SATKER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BLU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BH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Akademik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Pembukaan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Penutupan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PS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Kementerian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highlight>
                            <a:srgbClr val="FF00FF"/>
                          </a:highlight>
                          <a:latin typeface="+mn-lt"/>
                        </a:rPr>
                        <a:t>PT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60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Non-</a:t>
                      </a: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Akademik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Manajemen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SDM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highlight>
                            <a:srgbClr val="FF00FF"/>
                          </a:highlight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Aset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dan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Fasilitas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highlight>
                            <a:srgbClr val="FF00FF"/>
                          </a:highlight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Keuangan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 (</a:t>
                      </a: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Pendapatan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dan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Audit)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highlight>
                            <a:srgbClr val="FF00FF"/>
                          </a:highlight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9900" y="142251"/>
            <a:ext cx="820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V</a:t>
            </a:r>
            <a:r>
              <a:rPr lang="id-ID" sz="4800" b="1" dirty="0"/>
              <a:t>arian</a:t>
            </a:r>
            <a:r>
              <a:rPr lang="en-US" sz="4800" b="1" dirty="0"/>
              <a:t> </a:t>
            </a:r>
            <a:r>
              <a:rPr lang="id-ID" sz="4800" b="1" dirty="0"/>
              <a:t>instrumen baru</a:t>
            </a:r>
            <a:r>
              <a:rPr lang="en-US" sz="4800" b="1" dirty="0"/>
              <a:t> APT</a:t>
            </a:r>
          </a:p>
        </p:txBody>
      </p:sp>
    </p:spTree>
    <p:extLst>
      <p:ext uri="{BB962C8B-B14F-4D97-AF65-F5344CB8AC3E}">
        <p14:creationId xmlns:p14="http://schemas.microsoft.com/office/powerpoint/2010/main" val="1822306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F0C1D-0CBE-4BC1-8EBB-5ACA6CB28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" y="212727"/>
            <a:ext cx="7886700" cy="758254"/>
          </a:xfrm>
        </p:spPr>
        <p:txBody>
          <a:bodyPr/>
          <a:lstStyle/>
          <a:p>
            <a:pPr algn="r"/>
            <a:r>
              <a:rPr lang="en-US" b="1" dirty="0">
                <a:latin typeface="+mn-lt"/>
              </a:rPr>
              <a:t>Varian </a:t>
            </a:r>
            <a:r>
              <a:rPr lang="id-ID" b="1" dirty="0">
                <a:latin typeface="+mn-lt"/>
              </a:rPr>
              <a:t>i</a:t>
            </a:r>
            <a:r>
              <a:rPr lang="en-US" b="1" dirty="0" err="1">
                <a:latin typeface="+mn-lt"/>
              </a:rPr>
              <a:t>nstrumen</a:t>
            </a:r>
            <a:r>
              <a:rPr lang="en-US" b="1" dirty="0">
                <a:latin typeface="+mn-lt"/>
              </a:rPr>
              <a:t> </a:t>
            </a:r>
            <a:r>
              <a:rPr lang="id-ID" b="1" dirty="0">
                <a:latin typeface="+mn-lt"/>
              </a:rPr>
              <a:t>baru </a:t>
            </a:r>
            <a:r>
              <a:rPr lang="en-US" b="1" dirty="0">
                <a:latin typeface="+mn-lt"/>
              </a:rPr>
              <a:t>APS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194DF47-C2A4-4E0C-B6B7-46F3CFFF09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646377"/>
              </p:ext>
            </p:extLst>
          </p:nvPr>
        </p:nvGraphicFramePr>
        <p:xfrm>
          <a:off x="346472" y="1248199"/>
          <a:ext cx="8168876" cy="505293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42219">
                  <a:extLst>
                    <a:ext uri="{9D8B030D-6E8A-4147-A177-3AD203B41FA5}">
                      <a16:colId xmlns:a16="http://schemas.microsoft.com/office/drawing/2014/main" val="1900002250"/>
                    </a:ext>
                  </a:extLst>
                </a:gridCol>
                <a:gridCol w="2042219">
                  <a:extLst>
                    <a:ext uri="{9D8B030D-6E8A-4147-A177-3AD203B41FA5}">
                      <a16:colId xmlns:a16="http://schemas.microsoft.com/office/drawing/2014/main" val="2744994956"/>
                    </a:ext>
                  </a:extLst>
                </a:gridCol>
                <a:gridCol w="2042219">
                  <a:extLst>
                    <a:ext uri="{9D8B030D-6E8A-4147-A177-3AD203B41FA5}">
                      <a16:colId xmlns:a16="http://schemas.microsoft.com/office/drawing/2014/main" val="986458595"/>
                    </a:ext>
                  </a:extLst>
                </a:gridCol>
                <a:gridCol w="2042219">
                  <a:extLst>
                    <a:ext uri="{9D8B030D-6E8A-4147-A177-3AD203B41FA5}">
                      <a16:colId xmlns:a16="http://schemas.microsoft.com/office/drawing/2014/main" val="765404610"/>
                    </a:ext>
                  </a:extLst>
                </a:gridCol>
              </a:tblGrid>
              <a:tr h="379803">
                <a:tc gridSpan="2"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Jenis</a:t>
                      </a:r>
                      <a:r>
                        <a:rPr lang="id-ID" sz="2800" baseline="0" dirty="0"/>
                        <a:t> Program Studi</a:t>
                      </a:r>
                      <a:endParaRPr lang="en-US" sz="2800" b="1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Instrumen</a:t>
                      </a:r>
                      <a:endParaRPr lang="en-US" sz="2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Online</a:t>
                      </a:r>
                      <a:endParaRPr lang="en-US" sz="28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318440651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Akademik</a:t>
                      </a:r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23661029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Sarjana</a:t>
                      </a:r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98131745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Magister/</a:t>
                      </a:r>
                      <a:r>
                        <a:rPr lang="en-US" sz="2000" b="1" dirty="0" err="1"/>
                        <a:t>Mtrap</a:t>
                      </a:r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1522350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Doktor</a:t>
                      </a:r>
                      <a:r>
                        <a:rPr lang="en-US" sz="2000" b="1" dirty="0"/>
                        <a:t>/</a:t>
                      </a:r>
                      <a:r>
                        <a:rPr lang="en-US" sz="2000" b="1" dirty="0" err="1"/>
                        <a:t>Dtrap</a:t>
                      </a:r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35596234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Vokasi</a:t>
                      </a:r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77254807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Magister </a:t>
                      </a:r>
                      <a:r>
                        <a:rPr lang="en-US" sz="2000" b="1" dirty="0" err="1"/>
                        <a:t>Terapan</a:t>
                      </a:r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Doktor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Terapan</a:t>
                      </a:r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Diploma I dan II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25091078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Diploma III dan IV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10918523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Profesi</a:t>
                      </a:r>
                      <a:r>
                        <a:rPr lang="en-US" sz="2000" b="1" dirty="0"/>
                        <a:t>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25515852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Profesi</a:t>
                      </a:r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36618021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Spesialis</a:t>
                      </a:r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0054868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DA04D87-9690-4D0C-95D8-29586209EA7B}"/>
              </a:ext>
            </a:extLst>
          </p:cNvPr>
          <p:cNvSpPr txBox="1"/>
          <p:nvPr/>
        </p:nvSpPr>
        <p:spPr>
          <a:xfrm>
            <a:off x="346472" y="6405146"/>
            <a:ext cx="6067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*</a:t>
            </a:r>
            <a:r>
              <a:rPr lang="en-US" sz="1600" b="1" dirty="0" err="1"/>
              <a:t>Untuk</a:t>
            </a:r>
            <a:r>
              <a:rPr lang="en-US" sz="1600" b="1" dirty="0"/>
              <a:t> </a:t>
            </a:r>
            <a:r>
              <a:rPr lang="en-US" sz="1600" b="1" dirty="0" err="1"/>
              <a:t>masing-masing</a:t>
            </a:r>
            <a:r>
              <a:rPr lang="en-US" sz="1600" b="1" dirty="0"/>
              <a:t> </a:t>
            </a:r>
            <a:r>
              <a:rPr lang="en-US" sz="1600" b="1" dirty="0" err="1"/>
              <a:t>profesi</a:t>
            </a:r>
            <a:r>
              <a:rPr lang="en-US" sz="1600" b="1" dirty="0"/>
              <a:t> </a:t>
            </a:r>
            <a:r>
              <a:rPr lang="en-US" sz="1600" b="1" dirty="0" err="1"/>
              <a:t>dibuat</a:t>
            </a:r>
            <a:r>
              <a:rPr lang="en-US" sz="1600" b="1" dirty="0"/>
              <a:t> instrument </a:t>
            </a:r>
            <a:r>
              <a:rPr lang="en-US" sz="1600" b="1" dirty="0" err="1"/>
              <a:t>tersendiri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17056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41275"/>
            <a:ext cx="8890000" cy="72072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d-ID" sz="3600" b="1" dirty="0">
                <a:latin typeface="+mn-lt"/>
              </a:rPr>
              <a:t>Panduan Penyusunan Dokumen Akreditasi</a:t>
            </a:r>
            <a:endParaRPr lang="en-US" sz="3600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" y="1476377"/>
            <a:ext cx="4287440" cy="8239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dirty="0"/>
              <a:t>Panduan Penyusunan Dokumen Akreditasi Perguruan Tinggi 3.0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0" y="2408240"/>
            <a:ext cx="4287440" cy="14144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000" b="1" dirty="0"/>
              <a:t>Panduan Penyusunan Laporan Kinerja Perguruan Tinggi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000" b="1" dirty="0"/>
              <a:t>Panduan Penyusunan Laporan Evaluasi Diri Perguruan Tinggi</a:t>
            </a:r>
            <a:endParaRPr lang="en-US" sz="2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0899" y="1438277"/>
            <a:ext cx="4330701" cy="82391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d-ID" dirty="0"/>
              <a:t>Panduan Penyusunan Dokumen Akreditasi Program Studi 4.0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0899" y="2408240"/>
            <a:ext cx="4330701" cy="141446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000" b="1" dirty="0"/>
              <a:t>Panduan Penyusunan Laporan Kinerja Program Studi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000" b="1" dirty="0"/>
              <a:t>Panduan Penyusunan Laporan Evaluasi Diri Program Studi</a:t>
            </a:r>
            <a:endParaRPr lang="en-US" sz="2000" b="1" dirty="0"/>
          </a:p>
        </p:txBody>
      </p:sp>
      <p:cxnSp>
        <p:nvCxnSpPr>
          <p:cNvPr id="8" name="Straight Connector 7"/>
          <p:cNvCxnSpPr>
            <a:stCxn id="2" idx="2"/>
          </p:cNvCxnSpPr>
          <p:nvPr/>
        </p:nvCxnSpPr>
        <p:spPr>
          <a:xfrm flipH="1">
            <a:off x="4546599" y="762000"/>
            <a:ext cx="1" cy="360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238970" y="1117600"/>
            <a:ext cx="230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486870" y="1117600"/>
            <a:ext cx="2510829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245320" y="1108563"/>
            <a:ext cx="0" cy="32727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995120" y="1104899"/>
            <a:ext cx="0" cy="36000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1574800" y="3898900"/>
            <a:ext cx="1117600" cy="10668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311900" y="3898900"/>
            <a:ext cx="1117600" cy="10668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88900" y="5299077"/>
            <a:ext cx="4287440" cy="8239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dirty="0"/>
              <a:t>Telah berlaku sejak 1 Oktober 2018 (Perban No 59 Tahun 2018)</a:t>
            </a:r>
            <a:endParaRPr lang="en-US" dirty="0"/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4648199" y="5299077"/>
            <a:ext cx="4330701" cy="8239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Sudah</a:t>
            </a:r>
            <a:r>
              <a:rPr lang="id-ID" dirty="0"/>
              <a:t> berlaku pada tanggal 1 April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98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6343" y="1104899"/>
            <a:ext cx="4315631" cy="51435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/>
            <a:r>
              <a:rPr lang="id-ID" sz="1800" dirty="0"/>
              <a:t>1. Panduan Penyusunan Laporan Kinerja Perguruan Tinggi</a:t>
            </a:r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00575" y="1104899"/>
            <a:ext cx="4305300" cy="5238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/>
            <a:r>
              <a:rPr lang="id-ID" sz="1800" dirty="0"/>
              <a:t>2. Panduan Penyusunan Laporan Evaluasi Diri Perguruan Tinggi</a:t>
            </a:r>
            <a:endParaRPr lang="en-US" sz="1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0" y="523876"/>
            <a:ext cx="0" cy="409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885950" y="914400"/>
            <a:ext cx="268605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885950" y="904874"/>
            <a:ext cx="0" cy="180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581525" y="923925"/>
            <a:ext cx="270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277100" y="933449"/>
            <a:ext cx="0" cy="1800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1600" y="41275"/>
            <a:ext cx="8890000" cy="72072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400" b="1" dirty="0"/>
              <a:t>Panduan Penyusunan Dokumen Akreditasi Perguruan Tinggi 3.0</a:t>
            </a:r>
            <a:endParaRPr lang="en-US" sz="2400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7981" y="1783234"/>
            <a:ext cx="3600000" cy="4956409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b="8724"/>
          <a:stretch/>
        </p:blipFill>
        <p:spPr>
          <a:xfrm>
            <a:off x="4943474" y="1784345"/>
            <a:ext cx="3600000" cy="49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65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6343" y="1104899"/>
            <a:ext cx="4315631" cy="51435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/>
            <a:r>
              <a:rPr lang="id-ID" sz="1800" dirty="0"/>
              <a:t>1. Panduan Penyusunan Laporan Kinerja Program Studi</a:t>
            </a:r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00575" y="1104899"/>
            <a:ext cx="4305300" cy="5238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/>
            <a:r>
              <a:rPr lang="id-ID" sz="1800" dirty="0"/>
              <a:t>2. Panduan Penyusunan Laporan Evaluasi Diri Program Studi</a:t>
            </a:r>
            <a:endParaRPr lang="en-US" sz="1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0" y="523876"/>
            <a:ext cx="0" cy="409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885950" y="914400"/>
            <a:ext cx="268605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885950" y="904874"/>
            <a:ext cx="0" cy="180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581525" y="923925"/>
            <a:ext cx="270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277100" y="933449"/>
            <a:ext cx="0" cy="1800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1600" y="41275"/>
            <a:ext cx="8890000" cy="72072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400" b="1" dirty="0"/>
              <a:t>Panduan Penyusunan Dokumen Akreditasi Program Studi 4.0</a:t>
            </a: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4800" y="1695446"/>
            <a:ext cx="3479800" cy="486157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42526" y="1685924"/>
            <a:ext cx="3553773" cy="48916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0640" y="6539746"/>
            <a:ext cx="6016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/>
              <a:t>Instrumen</a:t>
            </a:r>
            <a:r>
              <a:rPr lang="en-US" sz="1600" i="1" dirty="0"/>
              <a:t> yang </a:t>
            </a:r>
            <a:r>
              <a:rPr lang="en-US" sz="1600" i="1" dirty="0" err="1"/>
              <a:t>resmi</a:t>
            </a:r>
            <a:r>
              <a:rPr lang="en-US" sz="1600" i="1" dirty="0"/>
              <a:t> </a:t>
            </a:r>
            <a:r>
              <a:rPr lang="en-US" sz="1600" i="1" dirty="0" err="1"/>
              <a:t>adalah</a:t>
            </a:r>
            <a:r>
              <a:rPr lang="en-US" sz="1600" i="1" dirty="0"/>
              <a:t> yang </a:t>
            </a:r>
            <a:r>
              <a:rPr lang="en-US" sz="1600" i="1" dirty="0" err="1"/>
              <a:t>sudah</a:t>
            </a:r>
            <a:r>
              <a:rPr lang="en-US" sz="1600" i="1" dirty="0"/>
              <a:t> </a:t>
            </a:r>
            <a:r>
              <a:rPr lang="en-US" sz="1600" i="1" dirty="0" err="1"/>
              <a:t>ditetapkan</a:t>
            </a:r>
            <a:r>
              <a:rPr lang="en-US" sz="1600" i="1" dirty="0"/>
              <a:t> </a:t>
            </a:r>
            <a:r>
              <a:rPr lang="en-US" sz="1600" i="1" dirty="0" err="1"/>
              <a:t>dengan</a:t>
            </a:r>
            <a:r>
              <a:rPr lang="en-US" sz="1600" i="1" dirty="0"/>
              <a:t> </a:t>
            </a:r>
            <a:r>
              <a:rPr lang="en-US" sz="1600" i="1" dirty="0" err="1"/>
              <a:t>PerBanPT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77663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d-ID" b="1" dirty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b="1" dirty="0">
                <a:solidFill>
                  <a:srgbClr val="0000FF"/>
                </a:solidFill>
              </a:rPr>
              <a:t>Pendahuluan: </a:t>
            </a:r>
            <a:r>
              <a:rPr lang="fi-FI" b="1" dirty="0">
                <a:solidFill>
                  <a:srgbClr val="0000FF"/>
                </a:solidFill>
              </a:rPr>
              <a:t>Perkembangan Terkini Akreditasi</a:t>
            </a:r>
            <a:r>
              <a:rPr lang="id-ID" b="1" dirty="0">
                <a:solidFill>
                  <a:srgbClr val="0000FF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Penyusunan Laporan Evaluasi Program Studi.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Penyusunan Laporan Kinerja Program Studi.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Proses Penyusunan Laporan Evaluasi Diri.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96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8025" y="1283710"/>
            <a:ext cx="8284175" cy="5431325"/>
            <a:chOff x="1198265" y="1050395"/>
            <a:chExt cx="6993234" cy="4813741"/>
          </a:xfrm>
        </p:grpSpPr>
        <p:pic>
          <p:nvPicPr>
            <p:cNvPr id="2050" name="Picture 2" descr="Stack of two books by gerhard-tinn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265" y="2413086"/>
              <a:ext cx="2774991" cy="1962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19785536">
              <a:off x="1897890" y="2883479"/>
              <a:ext cx="400050" cy="265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/>
                <a:t>1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941379" y="1050395"/>
              <a:ext cx="1262692" cy="1692806"/>
              <a:chOff x="3117011" y="257525"/>
              <a:chExt cx="1683589" cy="2257075"/>
            </a:xfrm>
          </p:grpSpPr>
          <p:pic>
            <p:nvPicPr>
              <p:cNvPr id="2056" name="Picture 8" descr="blue book by beli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7011" y="257525"/>
                <a:ext cx="1683589" cy="2257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3362368" y="914400"/>
                <a:ext cx="1371600" cy="600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dirty="0"/>
                  <a:t>LKPT</a:t>
                </a:r>
                <a:r>
                  <a:rPr lang="id-ID" sz="1350" b="1" dirty="0"/>
                  <a:t>/</a:t>
                </a:r>
              </a:p>
              <a:p>
                <a:r>
                  <a:rPr lang="id-ID" sz="1350" b="1" dirty="0"/>
                  <a:t>LKPS</a:t>
                </a:r>
                <a:endParaRPr lang="en-US" sz="135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276600" y="531414"/>
                <a:ext cx="1109869" cy="354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b="1" dirty="0"/>
                  <a:t>B</a:t>
                </a:r>
                <a:r>
                  <a:rPr lang="id-ID" sz="1350" b="1" dirty="0"/>
                  <a:t>uku</a:t>
                </a:r>
                <a:r>
                  <a:rPr lang="en-US" sz="1350" b="1" dirty="0"/>
                  <a:t> 1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946901" y="4286251"/>
              <a:ext cx="1467746" cy="1577885"/>
              <a:chOff x="3097077" y="4572000"/>
              <a:chExt cx="1956995" cy="2103847"/>
            </a:xfrm>
          </p:grpSpPr>
          <p:pic>
            <p:nvPicPr>
              <p:cNvPr id="2054" name="Picture 6" descr="Book by Tibetan_Fox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7077" y="4572000"/>
                <a:ext cx="1882453" cy="21038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 rot="19967933">
                <a:off x="3682473" y="5578231"/>
                <a:ext cx="1371599" cy="654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>
                    <a:solidFill>
                      <a:srgbClr val="FFFF00"/>
                    </a:solidFill>
                  </a:rPr>
                  <a:t>LED</a:t>
                </a:r>
                <a:r>
                  <a:rPr lang="id-ID" sz="1500" b="1" dirty="0">
                    <a:solidFill>
                      <a:srgbClr val="FFFF00"/>
                    </a:solidFill>
                  </a:rPr>
                  <a:t> PT/</a:t>
                </a:r>
              </a:p>
              <a:p>
                <a:pPr algn="ctr"/>
                <a:r>
                  <a:rPr lang="id-ID" sz="1500" b="1" dirty="0">
                    <a:solidFill>
                      <a:srgbClr val="FFFF00"/>
                    </a:solidFill>
                  </a:rPr>
                  <a:t>LED PS</a:t>
                </a:r>
                <a:endParaRPr lang="en-US" sz="15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20061703">
                <a:off x="3652042" y="5380400"/>
                <a:ext cx="1109870" cy="354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b="1" dirty="0">
                    <a:solidFill>
                      <a:srgbClr val="FFFF00"/>
                    </a:solidFill>
                  </a:rPr>
                  <a:t>B</a:t>
                </a:r>
                <a:r>
                  <a:rPr lang="id-ID" sz="1350" b="1" dirty="0">
                    <a:solidFill>
                      <a:srgbClr val="FFFF00"/>
                    </a:solidFill>
                  </a:rPr>
                  <a:t>uku</a:t>
                </a:r>
                <a:r>
                  <a:rPr lang="en-US" sz="1350" b="1" dirty="0">
                    <a:solidFill>
                      <a:srgbClr val="FFFF00"/>
                    </a:solidFill>
                  </a:rPr>
                  <a:t> 2</a:t>
                </a:r>
              </a:p>
            </p:txBody>
          </p:sp>
        </p:grpSp>
        <p:sp>
          <p:nvSpPr>
            <p:cNvPr id="12" name="Left Brace 11"/>
            <p:cNvSpPr/>
            <p:nvPr/>
          </p:nvSpPr>
          <p:spPr>
            <a:xfrm>
              <a:off x="3143250" y="1657351"/>
              <a:ext cx="685800" cy="3629075"/>
            </a:xfrm>
            <a:prstGeom prst="leftBrace">
              <a:avLst/>
            </a:prstGeom>
            <a:ln w="5715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86524" y="3164641"/>
              <a:ext cx="1704975" cy="62739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Format dan Panduan</a:t>
              </a:r>
            </a:p>
          </p:txBody>
        </p:sp>
        <p:sp>
          <p:nvSpPr>
            <p:cNvPr id="17" name="Right Brace 16"/>
            <p:cNvSpPr/>
            <p:nvPr/>
          </p:nvSpPr>
          <p:spPr>
            <a:xfrm>
              <a:off x="5316835" y="1657350"/>
              <a:ext cx="729125" cy="3543300"/>
            </a:xfrm>
            <a:prstGeom prst="rightBrac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40943" y="1312851"/>
              <a:ext cx="2045781" cy="8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Data </a:t>
              </a:r>
              <a:r>
                <a:rPr lang="en-US" b="1" dirty="0" err="1"/>
                <a:t>secara</a:t>
              </a:r>
              <a:r>
                <a:rPr lang="en-US" b="1" dirty="0"/>
                <a:t> </a:t>
              </a:r>
              <a:r>
                <a:rPr lang="en-US" b="1" dirty="0" err="1"/>
                <a:t>bertahap</a:t>
              </a:r>
              <a:r>
                <a:rPr lang="en-US" b="1" dirty="0"/>
                <a:t> </a:t>
              </a:r>
              <a:r>
                <a:rPr lang="en-US" b="1" dirty="0" err="1"/>
                <a:t>akan</a:t>
              </a:r>
              <a:r>
                <a:rPr lang="en-US" b="1" dirty="0"/>
                <a:t> </a:t>
              </a:r>
              <a:r>
                <a:rPr lang="en-US" b="1" dirty="0" err="1"/>
                <a:t>diambil</a:t>
              </a:r>
              <a:r>
                <a:rPr lang="en-US" b="1" dirty="0"/>
                <a:t> </a:t>
              </a:r>
              <a:r>
                <a:rPr lang="en-US" b="1" dirty="0" err="1"/>
                <a:t>dari</a:t>
              </a:r>
              <a:r>
                <a:rPr lang="en-US" b="1" dirty="0"/>
                <a:t> </a:t>
              </a:r>
              <a:r>
                <a:rPr lang="en-US" b="1" dirty="0" err="1"/>
                <a:t>PDDikti</a:t>
              </a:r>
              <a:endParaRPr lang="en-US" b="1" dirty="0"/>
            </a:p>
          </p:txBody>
        </p:sp>
        <p:cxnSp>
          <p:nvCxnSpPr>
            <p:cNvPr id="19" name="Straight Arrow Connector 18"/>
            <p:cNvCxnSpPr>
              <a:stCxn id="2056" idx="3"/>
            </p:cNvCxnSpPr>
            <p:nvPr/>
          </p:nvCxnSpPr>
          <p:spPr>
            <a:xfrm flipV="1">
              <a:off x="5204070" y="1896798"/>
              <a:ext cx="841890" cy="1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015413" cy="1162049"/>
          </a:xfrm>
        </p:spPr>
        <p:txBody>
          <a:bodyPr>
            <a:noAutofit/>
          </a:bodyPr>
          <a:lstStyle/>
          <a:p>
            <a:pPr algn="r"/>
            <a:r>
              <a:rPr lang="id-ID" sz="4000" b="1" dirty="0">
                <a:latin typeface="Calibri" panose="020F0502020204030204" pitchFamily="34" charset="0"/>
                <a:cs typeface="Calibri" panose="020F0502020204030204" pitchFamily="34" charset="0"/>
              </a:rPr>
              <a:t>Dua dokumen akreditasi pada instrumen baru BAN PT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021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57350" y="2628900"/>
          <a:ext cx="5943600" cy="226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id-ID" sz="2100" dirty="0">
                          <a:solidFill>
                            <a:schemeClr val="tx1"/>
                          </a:solidFill>
                        </a:rPr>
                        <a:t>No.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100" dirty="0">
                          <a:solidFill>
                            <a:schemeClr val="tx1"/>
                          </a:solidFill>
                        </a:rPr>
                        <a:t>Rentang Skor AIPT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100" dirty="0">
                          <a:solidFill>
                            <a:schemeClr val="tx1"/>
                          </a:solidFill>
                        </a:rPr>
                        <a:t>Status APT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id-ID" sz="2100" dirty="0"/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100" dirty="0"/>
                        <a:t>Skor ≥ 36</a:t>
                      </a:r>
                      <a:r>
                        <a:rPr lang="en-US" sz="2100" dirty="0"/>
                        <a:t>1 *</a:t>
                      </a:r>
                      <a:endParaRPr lang="id-ID" sz="2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/>
                        <a:t>Unggul</a:t>
                      </a:r>
                      <a:endParaRPr lang="id-ID" sz="2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id-ID" sz="2100" dirty="0"/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100" dirty="0"/>
                        <a:t>300 </a:t>
                      </a:r>
                      <a:r>
                        <a:rPr lang="id-ID" sz="2100" baseline="0" dirty="0"/>
                        <a:t> &lt; </a:t>
                      </a:r>
                      <a:r>
                        <a:rPr lang="id-ID" sz="2100" dirty="0"/>
                        <a:t>Skor  ≤ 360</a:t>
                      </a:r>
                      <a:r>
                        <a:rPr lang="en-US" sz="2100" dirty="0"/>
                        <a:t> *</a:t>
                      </a:r>
                      <a:endParaRPr lang="id-ID" sz="2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100" dirty="0"/>
                        <a:t>B</a:t>
                      </a:r>
                      <a:r>
                        <a:rPr lang="en-US" sz="2100" dirty="0" err="1"/>
                        <a:t>aik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Sekali</a:t>
                      </a:r>
                      <a:endParaRPr lang="id-ID" sz="2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id-ID" sz="2100" dirty="0"/>
                        <a:t>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100" dirty="0"/>
                        <a:t>200 ≤ Skor ≤ 300</a:t>
                      </a:r>
                      <a:r>
                        <a:rPr lang="en-US" sz="2100" dirty="0"/>
                        <a:t> *</a:t>
                      </a:r>
                      <a:endParaRPr lang="id-ID" sz="2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/>
                        <a:t>Baik</a:t>
                      </a:r>
                      <a:endParaRPr lang="id-ID" sz="2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id-ID" sz="2100" dirty="0"/>
                        <a:t>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100" dirty="0"/>
                        <a:t>Skor &lt; 200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100" dirty="0"/>
                        <a:t>Tidak Terakreditasi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28750" y="1730581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Book Antiqua" panose="02040602050305030304" pitchFamily="18" charset="0"/>
              </a:rPr>
              <a:t>Skoring</a:t>
            </a:r>
            <a:r>
              <a:rPr lang="en-US" dirty="0">
                <a:latin typeface="Book Antiqua" panose="02040602050305030304" pitchFamily="18" charset="0"/>
              </a:rPr>
              <a:t> : 0 - 4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4450" y="1085850"/>
            <a:ext cx="65722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Book Antiqua" panose="02040602050305030304" pitchFamily="18" charset="0"/>
              </a:rPr>
              <a:t>SKORING DAN STATUS</a:t>
            </a:r>
          </a:p>
        </p:txBody>
      </p:sp>
    </p:spTree>
    <p:extLst>
      <p:ext uri="{BB962C8B-B14F-4D97-AF65-F5344CB8AC3E}">
        <p14:creationId xmlns:p14="http://schemas.microsoft.com/office/powerpoint/2010/main" val="170728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526"/>
            <a:ext cx="9144000" cy="514350"/>
          </a:xfr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id-ID" sz="2800" b="1" dirty="0"/>
              <a:t>Dokumen yang disubmit pada Akreditasi Perguruan Tinggi 3.0</a:t>
            </a:r>
            <a:endParaRPr lang="en-US" sz="28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6343" y="1104899"/>
            <a:ext cx="4315631" cy="51435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/>
            <a:r>
              <a:rPr lang="id-ID" sz="1800" dirty="0"/>
              <a:t>1. Laporan Evaluasi Diri (LED) Perguruan Tinggi</a:t>
            </a:r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00575" y="1104899"/>
            <a:ext cx="4305300" cy="52387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800" dirty="0"/>
              <a:t>2. Laporan Kinerja Perguruan Tinggi (LKPT)</a:t>
            </a:r>
            <a:endParaRPr lang="en-US" sz="1800" dirty="0"/>
          </a:p>
        </p:txBody>
      </p:sp>
      <p:cxnSp>
        <p:nvCxnSpPr>
          <p:cNvPr id="15" name="Straight Connector 14"/>
          <p:cNvCxnSpPr>
            <a:stCxn id="5" idx="2"/>
          </p:cNvCxnSpPr>
          <p:nvPr/>
        </p:nvCxnSpPr>
        <p:spPr>
          <a:xfrm>
            <a:off x="4572000" y="523876"/>
            <a:ext cx="0" cy="409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885950" y="914400"/>
            <a:ext cx="268605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885950" y="904874"/>
            <a:ext cx="0" cy="180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581525" y="923925"/>
            <a:ext cx="270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277100" y="933449"/>
            <a:ext cx="0" cy="1800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886323" y="1694470"/>
            <a:ext cx="3682112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5430" y="1694470"/>
            <a:ext cx="3609601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6775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07500"/>
            <a:ext cx="9144000" cy="514350"/>
          </a:xfr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000">
                <a:latin typeface="Arial Rounded MT Bold" panose="020F0704030504030204" pitchFamily="34" charset="0"/>
              </a:rPr>
              <a:t>Dokumen yang di</a:t>
            </a:r>
            <a:r>
              <a:rPr lang="en-US" sz="2000">
                <a:latin typeface="Arial Rounded MT Bold" panose="020F0704030504030204" pitchFamily="34" charset="0"/>
              </a:rPr>
              <a:t>-</a:t>
            </a:r>
            <a:r>
              <a:rPr lang="id-ID" sz="2000">
                <a:latin typeface="Arial Rounded MT Bold" panose="020F0704030504030204" pitchFamily="34" charset="0"/>
              </a:rPr>
              <a:t>submit pada Akreditasi </a:t>
            </a:r>
            <a:r>
              <a:rPr lang="en-US" sz="2000">
                <a:latin typeface="Arial Rounded MT Bold" panose="020F0704030504030204" pitchFamily="34" charset="0"/>
              </a:rPr>
              <a:t>Program Studi 4</a:t>
            </a:r>
            <a:r>
              <a:rPr lang="id-ID" sz="2000">
                <a:latin typeface="Arial Rounded MT Bold" panose="020F0704030504030204" pitchFamily="34" charset="0"/>
              </a:rPr>
              <a:t>.0</a:t>
            </a:r>
            <a:endParaRPr lang="en-US" sz="2000">
              <a:latin typeface="Arial Rounded MT Bold" panose="020F07040305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6343" y="1104899"/>
            <a:ext cx="4315631" cy="51435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/>
            <a:r>
              <a:rPr lang="id-ID" sz="2000" dirty="0"/>
              <a:t>1. Laporan Evaluasi Diri (LED) Program Studi </a:t>
            </a:r>
            <a:endParaRPr lang="en-US" sz="2000" dirty="0"/>
          </a:p>
        </p:txBody>
      </p:sp>
      <p:cxnSp>
        <p:nvCxnSpPr>
          <p:cNvPr id="14" name="Elbow Connector 13"/>
          <p:cNvCxnSpPr>
            <a:stCxn id="5" idx="2"/>
            <a:endCxn id="6" idx="0"/>
          </p:cNvCxnSpPr>
          <p:nvPr/>
        </p:nvCxnSpPr>
        <p:spPr>
          <a:xfrm rot="5400000">
            <a:off x="3151556" y="-315546"/>
            <a:ext cx="483049" cy="2357841"/>
          </a:xfrm>
          <a:prstGeom prst="bentConnector3">
            <a:avLst>
              <a:gd name="adj1" fmla="val 50000"/>
            </a:avLst>
          </a:prstGeom>
          <a:ln w="38100">
            <a:solidFill>
              <a:srgbClr val="0000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 Placeholder 5"/>
          <p:cNvSpPr>
            <a:spLocks noGrp="1"/>
          </p:cNvSpPr>
          <p:nvPr>
            <p:ph type="body" idx="1"/>
          </p:nvPr>
        </p:nvSpPr>
        <p:spPr>
          <a:xfrm>
            <a:off x="4572001" y="1114424"/>
            <a:ext cx="4391024" cy="51435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id-ID" sz="2000" dirty="0"/>
              <a:t>2. Laporan Kinerja Program Studi (LKPS) 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116" y="1759020"/>
            <a:ext cx="3996183" cy="4862497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87156" y="1759020"/>
            <a:ext cx="4105444" cy="485886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572000" y="863374"/>
            <a:ext cx="223320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805207" y="863374"/>
            <a:ext cx="0" cy="2520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10640" y="6539746"/>
            <a:ext cx="6016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/>
              <a:t>Instrumen</a:t>
            </a:r>
            <a:r>
              <a:rPr lang="en-US" sz="1600" i="1" dirty="0"/>
              <a:t> yang </a:t>
            </a:r>
            <a:r>
              <a:rPr lang="en-US" sz="1600" i="1" dirty="0" err="1"/>
              <a:t>resmi</a:t>
            </a:r>
            <a:r>
              <a:rPr lang="en-US" sz="1600" i="1" dirty="0"/>
              <a:t> </a:t>
            </a:r>
            <a:r>
              <a:rPr lang="en-US" sz="1600" i="1" dirty="0" err="1"/>
              <a:t>adalah</a:t>
            </a:r>
            <a:r>
              <a:rPr lang="en-US" sz="1600" i="1" dirty="0"/>
              <a:t> yang </a:t>
            </a:r>
            <a:r>
              <a:rPr lang="en-US" sz="1600" i="1" dirty="0" err="1"/>
              <a:t>sudah</a:t>
            </a:r>
            <a:r>
              <a:rPr lang="en-US" sz="1600" i="1" dirty="0"/>
              <a:t> </a:t>
            </a:r>
            <a:r>
              <a:rPr lang="en-US" sz="1600" i="1" dirty="0" err="1"/>
              <a:t>ditetapkan</a:t>
            </a:r>
            <a:r>
              <a:rPr lang="en-US" sz="1600" i="1" dirty="0"/>
              <a:t> </a:t>
            </a:r>
            <a:r>
              <a:rPr lang="en-US" sz="1600" i="1" dirty="0" err="1"/>
              <a:t>dengan</a:t>
            </a:r>
            <a:r>
              <a:rPr lang="en-US" sz="1600" i="1" dirty="0"/>
              <a:t> </a:t>
            </a:r>
            <a:r>
              <a:rPr lang="en-US" sz="1600" i="1" dirty="0" err="1"/>
              <a:t>PerBanPT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73811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-9908" y="278661"/>
            <a:ext cx="4715258" cy="657225"/>
          </a:xfrm>
          <a:prstGeom prst="homePlate">
            <a:avLst>
              <a:gd name="adj" fmla="val 2971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bg1"/>
                </a:solidFill>
              </a:rPr>
              <a:t>Perbedaan IAPT 3.0 dan IAPS 4.0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544" y="1373594"/>
            <a:ext cx="3966608" cy="38472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IAPT 3.0</a:t>
            </a:r>
          </a:p>
          <a:p>
            <a:endParaRPr lang="en-US"/>
          </a:p>
          <a:p>
            <a:r>
              <a:rPr lang="en-US"/>
              <a:t>Diusulkan oleh PT disesuaikan dengan Jenis PT Akademik (PTN Satker, PTN BLU, PTN BH, PTS) – PT Vokasi (PTV Satker, PTV BLU, PTS).</a:t>
            </a:r>
          </a:p>
          <a:p>
            <a:endParaRPr lang="en-US"/>
          </a:p>
          <a:p>
            <a:r>
              <a:rPr lang="en-US"/>
              <a:t>Perbedaan antara PTA dengan PTV sesuai dengan karakteristik PT (Akademik/Vokasi).</a:t>
            </a:r>
          </a:p>
          <a:p>
            <a:endParaRPr lang="en-US"/>
          </a:p>
          <a:p>
            <a:r>
              <a:rPr lang="en-US"/>
              <a:t>LKPT merupakan data agregat seluruh PT.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5350" y="1373594"/>
            <a:ext cx="4054328" cy="523220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IAPS 4.0</a:t>
            </a:r>
          </a:p>
          <a:p>
            <a:endParaRPr lang="en-US"/>
          </a:p>
          <a:p>
            <a:r>
              <a:rPr lang="en-US"/>
              <a:t>Diusulkan oleh Unit Pengelola Program Studi (UPPS): PT, Departemen, Fakultas, Sekolah, dll., sesuai dengan Statuta dan SOTK/OTK PT.</a:t>
            </a:r>
          </a:p>
          <a:p>
            <a:endParaRPr lang="en-US"/>
          </a:p>
          <a:p>
            <a:r>
              <a:rPr lang="en-US"/>
              <a:t>VMTS Perguruan Tinggi – VMTS UPPS – </a:t>
            </a:r>
            <a:r>
              <a:rPr lang="en-US" i="1"/>
              <a:t>Scientific Vision </a:t>
            </a:r>
            <a:r>
              <a:rPr lang="en-US"/>
              <a:t>(Visi Keilmuan) Program Program.</a:t>
            </a:r>
          </a:p>
          <a:p>
            <a:endParaRPr lang="en-US"/>
          </a:p>
          <a:p>
            <a:r>
              <a:rPr lang="en-US"/>
              <a:t>LED fokus pada pengembangan Program Studi yang akan diakreditasi (sehingga LED Unik).</a:t>
            </a:r>
          </a:p>
          <a:p>
            <a:endParaRPr lang="en-US"/>
          </a:p>
          <a:p>
            <a:r>
              <a:rPr lang="en-US"/>
              <a:t>Kriteria Pendidikan, Luaran dan Capaian merupakan kekuatan PS (sesuai dengan Program).</a:t>
            </a:r>
          </a:p>
        </p:txBody>
      </p:sp>
    </p:spTree>
    <p:extLst>
      <p:ext uri="{BB962C8B-B14F-4D97-AF65-F5344CB8AC3E}">
        <p14:creationId xmlns:p14="http://schemas.microsoft.com/office/powerpoint/2010/main" val="3530768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marcusan.net/wp-content/uploads/2014/06/Thank-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13555"/>
            <a:ext cx="7019925" cy="440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423447" cy="12077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4788" y="59229"/>
            <a:ext cx="7074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/>
              <a:t>Terimakasih atas perhatiannya</a:t>
            </a:r>
          </a:p>
          <a:p>
            <a:pPr algn="ctr"/>
            <a:r>
              <a:rPr lang="id-ID" sz="3600" b="1" dirty="0"/>
              <a:t>Selamat menyusun dokumen</a:t>
            </a:r>
          </a:p>
          <a:p>
            <a:pPr algn="ctr"/>
            <a:r>
              <a:rPr lang="id-ID" sz="3600" b="1" dirty="0"/>
              <a:t>IAPS 4.0 BAN PT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477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41833"/>
            <a:ext cx="7886700" cy="467666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+mn-lt"/>
              </a:rPr>
              <a:t>Perkembangan</a:t>
            </a:r>
            <a:r>
              <a:rPr lang="en-US" sz="32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+mn-lt"/>
              </a:rPr>
              <a:t>Akreditasi</a:t>
            </a:r>
            <a:r>
              <a:rPr lang="en-US" sz="32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+mn-lt"/>
              </a:rPr>
              <a:t>Pendidikan</a:t>
            </a:r>
            <a:r>
              <a:rPr lang="en-US" sz="3200" b="1" dirty="0">
                <a:solidFill>
                  <a:srgbClr val="0000FF"/>
                </a:solidFill>
                <a:latin typeface="+mn-lt"/>
              </a:rPr>
              <a:t> Tinggi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6889" y="3695700"/>
            <a:ext cx="7452000" cy="0"/>
          </a:xfrm>
          <a:prstGeom prst="straightConnector1">
            <a:avLst/>
          </a:prstGeom>
          <a:ln w="38100">
            <a:solidFill>
              <a:srgbClr val="0000F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0025" y="3200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solidFill>
                  <a:srgbClr val="0000FF"/>
                </a:solidFill>
              </a:rPr>
              <a:t>1989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" y="902167"/>
            <a:ext cx="1348068" cy="230832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1200" b="1" dirty="0">
                <a:latin typeface="+mj-lt"/>
              </a:rPr>
              <a:t>UU No 2 1989 ttg Sistem Pendidikan Nasional, Pemerintah melakukan penilaian setiap satuan pendidikan secara berkala dan hasl penilaian diumumkan kepada masyarakat secara terbuka</a:t>
            </a:r>
            <a:endParaRPr lang="en-US" sz="12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791" y="388236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solidFill>
                  <a:srgbClr val="0000FF"/>
                </a:solidFill>
              </a:rPr>
              <a:t>1994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824" y="4228394"/>
            <a:ext cx="1092502" cy="138499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1200" b="1" dirty="0">
                <a:latin typeface="+mj-lt"/>
              </a:rPr>
              <a:t>Pembentukan BAN-PT: akreditasi program dan satuan PT negeri dan swasta</a:t>
            </a:r>
            <a:endParaRPr lang="en-US" sz="12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961" y="320040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solidFill>
                  <a:srgbClr val="0000FF"/>
                </a:solidFill>
              </a:rPr>
              <a:t>1996-1997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7324" y="2011199"/>
            <a:ext cx="923985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1200" b="1" dirty="0">
                <a:latin typeface="+mj-lt"/>
              </a:rPr>
              <a:t>Ujicoba perangkat instrumen akreditasi PS Diploma dan Sarjana</a:t>
            </a:r>
            <a:endParaRPr lang="en-US" sz="12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3203" y="388236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solidFill>
                  <a:srgbClr val="0000FF"/>
                </a:solidFill>
              </a:rPr>
              <a:t>1999-2001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3190" y="4228957"/>
            <a:ext cx="1251331" cy="138499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1200" b="1" dirty="0">
                <a:latin typeface="+mj-lt"/>
              </a:rPr>
              <a:t>Penyusunan instrumen akreditasi Magister dan Doktor serta mengembangkan sistem porfolio</a:t>
            </a:r>
            <a:endParaRPr lang="en-US" sz="12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4624" y="318592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solidFill>
                  <a:srgbClr val="0000FF"/>
                </a:solidFill>
              </a:rPr>
              <a:t>2006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5595" y="1669406"/>
            <a:ext cx="1243238" cy="15696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b="1" dirty="0">
                <a:latin typeface="+mj-lt"/>
              </a:rPr>
              <a:t>Pengembangan akreditasi prodi sarjana pendidikan terbuka dan jarak jauh.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b="1" dirty="0">
                <a:latin typeface="+mj-lt"/>
              </a:rPr>
              <a:t>Pemberlakuan AIPT 1.0</a:t>
            </a:r>
            <a:endParaRPr lang="en-US" sz="12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2223" y="388236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solidFill>
                  <a:srgbClr val="0000FF"/>
                </a:solidFill>
              </a:rPr>
              <a:t>2007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51773" y="4238482"/>
            <a:ext cx="954838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1200" b="1" dirty="0">
                <a:latin typeface="+mj-lt"/>
              </a:rPr>
              <a:t>Penyusunan akreditasi institusi dengan 15 standar</a:t>
            </a:r>
            <a:endParaRPr lang="en-US" sz="12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7939" y="318592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solidFill>
                  <a:srgbClr val="0000FF"/>
                </a:solidFill>
              </a:rPr>
              <a:t>2008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74129" y="2046206"/>
            <a:ext cx="919442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1200" b="1" dirty="0">
                <a:latin typeface="+mj-lt"/>
              </a:rPr>
              <a:t>Evalusi instrumen mengacu pada UU 20 2003 dan PP 19 2005</a:t>
            </a:r>
            <a:endParaRPr lang="en-US" sz="12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65411" y="38793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solidFill>
                  <a:srgbClr val="0000FF"/>
                </a:solidFill>
              </a:rPr>
              <a:t>2009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94167" y="4248700"/>
            <a:ext cx="928762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1200" b="1" dirty="0">
                <a:latin typeface="+mj-lt"/>
              </a:rPr>
              <a:t>Instrumen akreditasi PS dan Institusi dg 7 standar</a:t>
            </a:r>
            <a:endParaRPr lang="en-US" sz="1200" b="1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89286" y="318027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solidFill>
                  <a:srgbClr val="0000FF"/>
                </a:solidFill>
              </a:rPr>
              <a:t>2011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65961" y="2216817"/>
            <a:ext cx="991889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b="1" dirty="0">
                <a:latin typeface="+mj-lt"/>
              </a:rPr>
              <a:t>Akreditasi PS Profesi,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b="1" dirty="0">
                <a:latin typeface="+mj-lt"/>
              </a:rPr>
              <a:t>Pemberlakuan AIPT 2.0</a:t>
            </a:r>
            <a:endParaRPr lang="en-US" sz="1200" b="1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14949" y="382923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solidFill>
                  <a:srgbClr val="0000FF"/>
                </a:solidFill>
              </a:rPr>
              <a:t>2013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97100" y="4223041"/>
            <a:ext cx="1137963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1200" b="1" dirty="0">
                <a:latin typeface="+mj-lt"/>
              </a:rPr>
              <a:t>Pengembangan SAN dan instrumen akreditasi dengan 9 kriteria</a:t>
            </a:r>
            <a:endParaRPr lang="en-US" sz="1200" b="1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526396" y="3493532"/>
            <a:ext cx="1" cy="21600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088371" y="3693557"/>
            <a:ext cx="1" cy="216000"/>
          </a:xfrm>
          <a:prstGeom prst="line">
            <a:avLst/>
          </a:prstGeom>
          <a:ln w="28575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907521" y="3484007"/>
            <a:ext cx="1" cy="21600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488546" y="3674507"/>
            <a:ext cx="1" cy="216000"/>
          </a:xfrm>
          <a:prstGeom prst="line">
            <a:avLst/>
          </a:prstGeom>
          <a:ln w="28575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060046" y="3484007"/>
            <a:ext cx="1" cy="21600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574396" y="3684032"/>
            <a:ext cx="1" cy="216000"/>
          </a:xfrm>
          <a:prstGeom prst="line">
            <a:avLst/>
          </a:prstGeom>
          <a:ln w="28575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155421" y="3493532"/>
            <a:ext cx="1" cy="21600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631671" y="3674507"/>
            <a:ext cx="1" cy="216000"/>
          </a:xfrm>
          <a:prstGeom prst="line">
            <a:avLst/>
          </a:prstGeom>
          <a:ln w="28575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134707" y="3477637"/>
            <a:ext cx="1" cy="21600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641321" y="3674507"/>
            <a:ext cx="1" cy="216000"/>
          </a:xfrm>
          <a:prstGeom prst="line">
            <a:avLst/>
          </a:prstGeom>
          <a:ln w="28575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287029" y="3482934"/>
            <a:ext cx="1" cy="216000"/>
          </a:xfrm>
          <a:prstGeom prst="line">
            <a:avLst/>
          </a:prstGeom>
          <a:ln w="28575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735283" y="2017574"/>
            <a:ext cx="1141767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1200" b="1" dirty="0">
                <a:latin typeface="+mj-lt"/>
              </a:rPr>
              <a:t>Pelaksanaan persyaratan minimal akreditasi pada pembukaan PS dan PT baru</a:t>
            </a:r>
            <a:endParaRPr lang="en-US" sz="1200" b="1" dirty="0"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51896" y="318027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solidFill>
                  <a:srgbClr val="0000FF"/>
                </a:solidFill>
              </a:rPr>
              <a:t>2015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6831946" y="3684032"/>
            <a:ext cx="1" cy="21600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515099" y="382923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solidFill>
                  <a:srgbClr val="0000FF"/>
                </a:solidFill>
              </a:rPr>
              <a:t>2017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82688" y="4223041"/>
            <a:ext cx="1282748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1200" b="1" dirty="0"/>
              <a:t>Struktur BAN PT dengan Dewan Eksekutif dan Majelis Akreditasi</a:t>
            </a:r>
            <a:endParaRPr lang="en-US" sz="1200" b="1" dirty="0"/>
          </a:p>
        </p:txBody>
      </p:sp>
      <p:sp>
        <p:nvSpPr>
          <p:cNvPr id="41" name="Oval 40"/>
          <p:cNvSpPr/>
          <p:nvPr/>
        </p:nvSpPr>
        <p:spPr>
          <a:xfrm>
            <a:off x="7564553" y="2215798"/>
            <a:ext cx="1503245" cy="150442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 </a:t>
            </a:r>
            <a:r>
              <a:rPr lang="en-US" sz="1600" b="1" dirty="0" err="1"/>
              <a:t>Oktober</a:t>
            </a:r>
            <a:r>
              <a:rPr lang="en-US" sz="1600" b="1" dirty="0"/>
              <a:t> </a:t>
            </a:r>
            <a:r>
              <a:rPr lang="id-ID" sz="1600" b="1" dirty="0"/>
              <a:t>2018 Pemberlakuan APT 3.0</a:t>
            </a:r>
            <a:endParaRPr lang="en-US" sz="1600" b="1" dirty="0"/>
          </a:p>
        </p:txBody>
      </p:sp>
      <p:sp>
        <p:nvSpPr>
          <p:cNvPr id="53" name="Oval 52"/>
          <p:cNvSpPr/>
          <p:nvPr/>
        </p:nvSpPr>
        <p:spPr>
          <a:xfrm>
            <a:off x="7565436" y="3656894"/>
            <a:ext cx="1503245" cy="150442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 April </a:t>
            </a:r>
            <a:r>
              <a:rPr lang="id-ID" sz="1600" b="1" dirty="0"/>
              <a:t>201</a:t>
            </a:r>
            <a:r>
              <a:rPr lang="en-US" sz="1600" b="1" dirty="0"/>
              <a:t>9</a:t>
            </a:r>
            <a:r>
              <a:rPr lang="id-ID" sz="1600" b="1" dirty="0"/>
              <a:t> Pemberlakuan AP</a:t>
            </a:r>
            <a:r>
              <a:rPr lang="en-US" sz="1600" b="1" dirty="0"/>
              <a:t>S 4</a:t>
            </a:r>
            <a:r>
              <a:rPr lang="id-ID" sz="1600" b="1" dirty="0"/>
              <a:t>.0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38341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9876"/>
            <a:ext cx="7886700" cy="1325563"/>
          </a:xfrm>
        </p:spPr>
        <p:txBody>
          <a:bodyPr/>
          <a:lstStyle/>
          <a:p>
            <a:pPr algn="r"/>
            <a:r>
              <a:rPr lang="id-ID" b="1" dirty="0">
                <a:latin typeface="Calibri" panose="020F0502020204030204" pitchFamily="34" charset="0"/>
                <a:cs typeface="Calibri" panose="020F0502020204030204" pitchFamily="34" charset="0"/>
              </a:rPr>
              <a:t>Mengapa instrumen akreditasi harus di-</a:t>
            </a:r>
            <a:r>
              <a:rPr lang="id-ID" b="1" i="1" dirty="0">
                <a:latin typeface="Calibri" panose="020F0502020204030204" pitchFamily="34" charset="0"/>
                <a:cs typeface="Calibri" panose="020F0502020204030204" pitchFamily="34" charset="0"/>
              </a:rPr>
              <a:t>update</a:t>
            </a:r>
            <a:endParaRPr 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9" y="1690689"/>
            <a:ext cx="8886825" cy="4938711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d-ID" b="1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of Date:</a:t>
            </a:r>
            <a:r>
              <a:rPr lang="id-ID" b="1" dirty="0">
                <a:latin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en-ID" b="1" dirty="0" err="1">
                <a:latin typeface="Calibri" panose="020F0502020204030204" pitchFamily="34" charset="0"/>
                <a:cs typeface="Calibri" panose="020F0502020204030204" pitchFamily="34" charset="0"/>
              </a:rPr>
              <a:t>nstrumen</a:t>
            </a:r>
            <a:r>
              <a:rPr lang="id-ID" b="1" dirty="0">
                <a:latin typeface="Calibri" panose="020F0502020204030204" pitchFamily="34" charset="0"/>
                <a:cs typeface="Calibri" panose="020F0502020204030204" pitchFamily="34" charset="0"/>
              </a:rPr>
              <a:t> yang ada sudah</a:t>
            </a:r>
            <a:r>
              <a:rPr lang="en-ID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i="1" dirty="0">
                <a:latin typeface="Calibri" panose="020F0502020204030204" pitchFamily="34" charset="0"/>
                <a:cs typeface="Calibri" panose="020F0502020204030204" pitchFamily="34" charset="0"/>
              </a:rPr>
              <a:t>out of date </a:t>
            </a:r>
            <a:r>
              <a:rPr lang="en-ID" b="1" dirty="0" err="1">
                <a:latin typeface="Calibri" panose="020F0502020204030204" pitchFamily="34" charset="0"/>
                <a:cs typeface="Calibri" panose="020F0502020204030204" pitchFamily="34" charset="0"/>
              </a:rPr>
              <a:t>sehingga</a:t>
            </a:r>
            <a:r>
              <a:rPr lang="en-ID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ID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Calibri" panose="020F0502020204030204" pitchFamily="34" charset="0"/>
                <a:cs typeface="Calibri" panose="020F0502020204030204" pitchFamily="34" charset="0"/>
              </a:rPr>
              <a:t>disesuaikan</a:t>
            </a:r>
            <a:r>
              <a:rPr lang="id-ID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regulasi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terkini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mengatur</a:t>
            </a:r>
            <a:r>
              <a:rPr lang="id-ID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Pendididikan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Tinggi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Akreditasi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d-ID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b="1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Shifting paradigm:</a:t>
            </a:r>
            <a:r>
              <a:rPr lang="id-ID" b="1" dirty="0">
                <a:latin typeface="Calibri" panose="020F0502020204030204" pitchFamily="34" charset="0"/>
                <a:cs typeface="Calibri" panose="020F0502020204030204" pitchFamily="34" charset="0"/>
              </a:rPr>
              <a:t> b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eberapa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regulasi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terkini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praktek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QA</a:t>
            </a:r>
            <a:r>
              <a:rPr lang="id-ID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Negeri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menuntut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adanya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paradigm</a:t>
            </a:r>
            <a:r>
              <a:rPr lang="id-ID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i="1" dirty="0">
                <a:latin typeface="Calibri" panose="020F0502020204030204" pitchFamily="34" charset="0"/>
                <a:cs typeface="Calibri" panose="020F0502020204030204" pitchFamily="34" charset="0"/>
              </a:rPr>
              <a:t>shifting </a:t>
            </a:r>
            <a:r>
              <a:rPr lang="en-ID" b="1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i="1" dirty="0">
                <a:latin typeface="Calibri" panose="020F0502020204030204" pitchFamily="34" charset="0"/>
                <a:cs typeface="Calibri" panose="020F0502020204030204" pitchFamily="34" charset="0"/>
              </a:rPr>
              <a:t>Input-Process-based </a:t>
            </a:r>
            <a:r>
              <a:rPr lang="en-ID" b="1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ID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i="1" dirty="0">
                <a:latin typeface="Calibri" panose="020F0502020204030204" pitchFamily="34" charset="0"/>
                <a:cs typeface="Calibri" panose="020F0502020204030204" pitchFamily="34" charset="0"/>
              </a:rPr>
              <a:t>Output-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Outcome-based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d-ID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b="1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Kelemahan penilaian:</a:t>
            </a:r>
            <a:r>
              <a:rPr lang="id-ID" b="1" dirty="0">
                <a:latin typeface="Calibri" panose="020F0502020204030204" pitchFamily="34" charset="0"/>
                <a:cs typeface="Calibri" panose="020F0502020204030204" pitchFamily="34" charset="0"/>
              </a:rPr>
              <a:t> t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erdapat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kelemahan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dijumpai</a:t>
            </a:r>
            <a:r>
              <a:rPr lang="id-ID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penilaian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akreditasi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id-ID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instrumen yang ada, dan perlunya peningkatan</a:t>
            </a:r>
            <a:r>
              <a:rPr lang="id-ID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akuntabilitas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proses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akreditasi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5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015" y="28152"/>
            <a:ext cx="2743986" cy="1381100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>
                <a:solidFill>
                  <a:srgbClr val="0000FF"/>
                </a:solidFill>
                <a:latin typeface="+mn-lt"/>
              </a:rPr>
              <a:t>Instrument out of date</a:t>
            </a:r>
            <a:endParaRPr lang="en-US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014" y="1494977"/>
            <a:ext cx="2285993" cy="61793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id-ID" b="1" dirty="0">
                <a:latin typeface="Calibri" panose="020F0502020204030204" pitchFamily="34" charset="0"/>
                <a:cs typeface="Calibri" panose="020F0502020204030204" pitchFamily="34" charset="0"/>
              </a:rPr>
              <a:t>Instrumen yang berlaku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half" idx="2"/>
          </p:nvPr>
        </p:nvGraphicFramePr>
        <p:xfrm>
          <a:off x="50014" y="2184797"/>
          <a:ext cx="2278857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err="1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Instrumen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Tahun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Diploma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2009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Sarjana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2008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Magister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2009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Doktor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2009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AIPT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2011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2967030" y="28152"/>
            <a:ext cx="6091245" cy="42654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700" dirty="0">
                <a:latin typeface="Calibri" panose="020F0502020204030204" pitchFamily="34" charset="0"/>
                <a:cs typeface="Calibri" panose="020F0502020204030204" pitchFamily="34" charset="0"/>
              </a:rPr>
              <a:t>Peraturan-peraturan baru</a:t>
            </a: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>
          <a:xfrm>
            <a:off x="2992430" y="540967"/>
            <a:ext cx="6091247" cy="57554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57175" indent="-25717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Undang-Undang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Nomor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12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Tahun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2012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tentang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Pendidikan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Tinggi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Peraturan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Pemerintah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Nomor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19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Tahun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2005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tentang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Standar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Nasional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Pendidikan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sebagaimana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telah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diubah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dengan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Peraturan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Pemerintah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Nomor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32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Tahun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2013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tentang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Perubahan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atas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Peraturan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Pemerintah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Nomor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19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Tahun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2005;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Peraturan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Pemerintah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Nomor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17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Tahun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2010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tentang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Pengelolaan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Penyelenggaraan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Pendidikan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sebagaimana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telah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diubah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dengan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Peraturan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Pemerintah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Nomor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66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Tahun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2010</a:t>
            </a:r>
            <a:r>
              <a:rPr lang="id-ID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;</a:t>
            </a:r>
            <a:endParaRPr lang="en-US" sz="1600" dirty="0"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Peraturan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Pemerintah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Nomor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4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Tahun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2014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tentang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Penyelenggaraan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Pendidikan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Tinggi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Pengelolaan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Perguruan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Tinggi</a:t>
            </a:r>
            <a:r>
              <a:rPr lang="id-ID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;</a:t>
            </a:r>
            <a:endParaRPr lang="en-US" sz="1600" dirty="0"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Peraturan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Presiden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Nomor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8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Tahun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2012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tentang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Kerangka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Kualifikasi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Nasional Indonesia</a:t>
            </a:r>
            <a:r>
              <a:rPr lang="id-ID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;</a:t>
            </a:r>
            <a:endParaRPr lang="en-US" sz="1600" dirty="0"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Peraturan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Menteri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Riset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Teknologi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Pendidikan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Tinggi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Nomor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44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Tahun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2015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tentang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Standar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Nasional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Pendidikan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Tinggi</a:t>
            </a:r>
            <a:r>
              <a:rPr lang="id-ID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;</a:t>
            </a:r>
            <a:endParaRPr lang="en-US" sz="1600" dirty="0"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Peraturan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Menteri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Riset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Teknologi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Pendidikan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Tinggi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Nomor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32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Tahun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2016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tentang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Akreditasi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Program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Studi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Perguruan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Tinggi</a:t>
            </a:r>
            <a:r>
              <a:rPr lang="id-ID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;</a:t>
            </a:r>
            <a:endParaRPr lang="en-US" sz="1600" dirty="0"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Peraturan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Menteri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Riset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Teknologi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Pendidikan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Tinggi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Nomor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62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Tahun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2016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tentang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Sistem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Penjaminan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Mutu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Pendidikan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Tinggi</a:t>
            </a:r>
            <a:r>
              <a:rPr lang="id-ID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;</a:t>
            </a:r>
            <a:endParaRPr lang="en-US" sz="1600" dirty="0"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Peraturan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Menteri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Riset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Teknologi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Pendidikan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Tinggi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Nomor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100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Tahun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2016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tentang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Pendirian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Perubahan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Pembubaran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Perguruan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Tinggi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Negeri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Dan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Pendirian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Perubahan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Pencabutan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Izin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Perguruan</a:t>
            </a:r>
            <a:r>
              <a:rPr lang="en-US" sz="16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Tinggi </a:t>
            </a:r>
            <a:r>
              <a:rPr lang="en-US" sz="16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Swasta</a:t>
            </a:r>
            <a:endParaRPr lang="en-US" sz="1600" dirty="0"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400301" y="1494977"/>
            <a:ext cx="495299" cy="2928398"/>
          </a:xfrm>
          <a:prstGeom prst="rightArrow">
            <a:avLst>
              <a:gd name="adj1" fmla="val 59893"/>
              <a:gd name="adj2" fmla="val 7314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83351" y="4893469"/>
            <a:ext cx="2285993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Perlu penyesuaian dan perbaikan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35744" y="4307681"/>
            <a:ext cx="2000250" cy="50006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5858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 animBg="1"/>
      <p:bldP spid="15" grpId="0" build="p" animBg="1"/>
      <p:bldP spid="17" grpId="0" build="p" animBg="1"/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9" y="139892"/>
            <a:ext cx="8958264" cy="67687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d-ID" b="1" dirty="0">
                <a:latin typeface="Calibri" panose="020F0502020204030204" pitchFamily="34" charset="0"/>
                <a:cs typeface="Calibri" panose="020F0502020204030204" pitchFamily="34" charset="0"/>
              </a:rPr>
              <a:t>Permenristekdikti No. 32 Tahun 2016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9" y="923925"/>
            <a:ext cx="5600700" cy="5460150"/>
          </a:xfr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400" b="1" dirty="0">
                <a:latin typeface="Calibri" panose="020F0502020204030204" pitchFamily="34" charset="0"/>
                <a:cs typeface="Calibri" panose="020F0502020204030204" pitchFamily="34" charset="0"/>
              </a:rPr>
              <a:t>Pasal 7 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400" dirty="0">
                <a:latin typeface="Calibri" panose="020F0502020204030204" pitchFamily="34" charset="0"/>
                <a:cs typeface="Calibri" panose="020F0502020204030204" pitchFamily="34" charset="0"/>
              </a:rPr>
              <a:t>Akreditasi Program Studi dan Perguruan Tinggi dilakukan dengan menggunakan instrumen akreditasi.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id-ID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400" dirty="0">
                <a:latin typeface="Calibri" panose="020F0502020204030204" pitchFamily="34" charset="0"/>
                <a:cs typeface="Calibri" panose="020F0502020204030204" pitchFamily="34" charset="0"/>
              </a:rPr>
              <a:t>Instrumen akreditasi sebagaimana dimaksud pada ayat (1) terdiri atas: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id-ID" sz="1400" dirty="0">
                <a:latin typeface="Calibri" panose="020F0502020204030204" pitchFamily="34" charset="0"/>
                <a:cs typeface="Calibri" panose="020F0502020204030204" pitchFamily="34" charset="0"/>
              </a:rPr>
              <a:t>instrumen akreditasi untuk </a:t>
            </a:r>
            <a:r>
              <a:rPr lang="id-ID" sz="1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Studi</a:t>
            </a:r>
            <a:r>
              <a:rPr lang="id-ID" sz="1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id-ID" sz="1400" dirty="0">
                <a:latin typeface="Calibri" panose="020F0502020204030204" pitchFamily="34" charset="0"/>
                <a:cs typeface="Calibri" panose="020F0502020204030204" pitchFamily="34" charset="0"/>
              </a:rPr>
              <a:t>instrumen akreditasi untuk </a:t>
            </a:r>
            <a:r>
              <a:rPr lang="id-ID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Perguruan Tinggi</a:t>
            </a:r>
            <a:r>
              <a:rPr lang="id-ID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id-ID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400" dirty="0">
                <a:latin typeface="Calibri" panose="020F0502020204030204" pitchFamily="34" charset="0"/>
                <a:cs typeface="Calibri" panose="020F0502020204030204" pitchFamily="34" charset="0"/>
              </a:rPr>
              <a:t>Instrumen akreditasi Program Studi dan Perguruan Tinggi disusun berdasarkan interaksi antar standar di dalam Standar Pendidikan Tinggi.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id-ID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Instrumen akreditasi Program Studi</a:t>
            </a:r>
            <a:r>
              <a:rPr lang="id-ID" sz="1400" dirty="0">
                <a:latin typeface="Calibri" panose="020F0502020204030204" pitchFamily="34" charset="0"/>
                <a:cs typeface="Calibri" panose="020F0502020204030204" pitchFamily="34" charset="0"/>
              </a:rPr>
              <a:t> sebagaimana dimaksud pada ayat (2) huruf a disusun berdasarkan: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id-ID" sz="1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jenis pendidikan</a:t>
            </a:r>
            <a:r>
              <a:rPr lang="id-ID" sz="1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yaitu vokasi, akademik, profesi,</a:t>
            </a:r>
          </a:p>
          <a:p>
            <a:pPr marL="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id-ID" sz="1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pendidikan</a:t>
            </a:r>
            <a:r>
              <a:rPr lang="id-ID" sz="1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yaitu program diploma, sarjana, sarjana terapan, magister, magister terapan, profesi, spesialis, doktor, dan doktor terapan</a:t>
            </a:r>
            <a:r>
              <a:rPr lang="id-ID" sz="1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id-ID" sz="1400" dirty="0">
                <a:latin typeface="Calibri" panose="020F0502020204030204" pitchFamily="34" charset="0"/>
                <a:cs typeface="Calibri" panose="020F0502020204030204" pitchFamily="34" charset="0"/>
              </a:rPr>
              <a:t>modus pembelajaran, yaitu tatap muka dan jarak jauh; dan </a:t>
            </a:r>
          </a:p>
          <a:p>
            <a:pPr marL="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id-ID" sz="1400" dirty="0">
                <a:latin typeface="Calibri" panose="020F0502020204030204" pitchFamily="34" charset="0"/>
                <a:cs typeface="Calibri" panose="020F0502020204030204" pitchFamily="34" charset="0"/>
              </a:rPr>
              <a:t>hal-hal khusus.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id-ID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Instrumen akreditasi Perguruan Tinggi</a:t>
            </a:r>
            <a:r>
              <a:rPr lang="id-ID" sz="1400" dirty="0">
                <a:latin typeface="Calibri" panose="020F0502020204030204" pitchFamily="34" charset="0"/>
                <a:cs typeface="Calibri" panose="020F0502020204030204" pitchFamily="34" charset="0"/>
              </a:rPr>
              <a:t> sebagaimana dimaksud pada ayat (2) huruf b disusun berdasarkan </a:t>
            </a:r>
            <a:r>
              <a:rPr lang="id-ID" sz="1400" b="1" dirty="0">
                <a:latin typeface="Calibri" panose="020F0502020204030204" pitchFamily="34" charset="0"/>
                <a:cs typeface="Calibri" panose="020F0502020204030204" pitchFamily="34" charset="0"/>
              </a:rPr>
              <a:t>pengelolaan perguruan tinggi</a:t>
            </a:r>
            <a:r>
              <a:rPr lang="id-ID" sz="1400" dirty="0">
                <a:latin typeface="Calibri" panose="020F0502020204030204" pitchFamily="34" charset="0"/>
                <a:cs typeface="Calibri" panose="020F0502020204030204" pitchFamily="34" charset="0"/>
              </a:rPr>
              <a:t>, yaitu </a:t>
            </a:r>
            <a:r>
              <a:rPr lang="id-ID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perguruan tinggi swasta, perguruan tinggi negeri, perguruan tinggi negeri dengan pola pengelolaan keuangan badan layanan umum, atau perguruan tinggi negeri badan hukum</a:t>
            </a:r>
            <a:r>
              <a:rPr lang="id-ID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729288" y="1843088"/>
            <a:ext cx="604837" cy="4050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6369845" y="903569"/>
            <a:ext cx="2681288" cy="5509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d-ID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d-ID" sz="3200" dirty="0">
                <a:latin typeface="Calibri" panose="020F0502020204030204" pitchFamily="34" charset="0"/>
                <a:cs typeface="Calibri" panose="020F0502020204030204" pitchFamily="34" charset="0"/>
              </a:rPr>
              <a:t>Perlu instrumen akreditasi yang </a:t>
            </a:r>
            <a:r>
              <a:rPr lang="id-ID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spesifik dan sesuai</a:t>
            </a:r>
            <a:r>
              <a:rPr lang="id-ID" sz="3200" dirty="0">
                <a:latin typeface="Calibri" panose="020F0502020204030204" pitchFamily="34" charset="0"/>
                <a:cs typeface="Calibri" panose="020F0502020204030204" pitchFamily="34" charset="0"/>
              </a:rPr>
              <a:t> untuk mengakomodir </a:t>
            </a:r>
            <a:r>
              <a:rPr lang="id-ID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kekhasan</a:t>
            </a:r>
            <a:r>
              <a:rPr lang="id-ID" sz="3200" dirty="0">
                <a:latin typeface="Calibri" panose="020F0502020204030204" pitchFamily="34" charset="0"/>
                <a:cs typeface="Calibri" panose="020F0502020204030204" pitchFamily="34" charset="0"/>
              </a:rPr>
              <a:t> program studi dan institusi</a:t>
            </a:r>
          </a:p>
          <a:p>
            <a:endParaRPr lang="id-ID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9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90526" y="685800"/>
          <a:ext cx="7839074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30875" y="5415460"/>
            <a:ext cx="5317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Sekarang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Belum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Seimbang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8509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161925"/>
            <a:ext cx="8834438" cy="1681163"/>
          </a:xfrm>
        </p:spPr>
        <p:txBody>
          <a:bodyPr>
            <a:normAutofit/>
          </a:bodyPr>
          <a:lstStyle/>
          <a:p>
            <a:pPr algn="r"/>
            <a:r>
              <a:rPr lang="id-ID" b="1" dirty="0">
                <a:latin typeface="+mn-lt"/>
              </a:rPr>
              <a:t>Beberapa kelemahan kondisi akreditasi saat ini</a:t>
            </a:r>
            <a:endParaRPr lang="en-US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277" y="1843088"/>
            <a:ext cx="7917834" cy="43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47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180976"/>
            <a:ext cx="8258175" cy="1114424"/>
          </a:xfrm>
        </p:spPr>
        <p:txBody>
          <a:bodyPr>
            <a:normAutofit fontScale="90000"/>
          </a:bodyPr>
          <a:lstStyle/>
          <a:p>
            <a:pPr algn="r"/>
            <a:r>
              <a:rPr lang="id-ID" b="1" dirty="0">
                <a:latin typeface="Calibri" panose="020F0502020204030204" pitchFamily="34" charset="0"/>
                <a:cs typeface="Calibri" panose="020F0502020204030204" pitchFamily="34" charset="0"/>
              </a:rPr>
              <a:t>Instrumen asesmen akreditasi lama dan baru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83369" y="1791297"/>
            <a:ext cx="4217193" cy="61793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2700" dirty="0">
                <a:latin typeface="Calibri" panose="020F0502020204030204" pitchFamily="34" charset="0"/>
                <a:cs typeface="Calibri" panose="020F0502020204030204" pitchFamily="34" charset="0"/>
              </a:rPr>
              <a:t>Instrumen lama</a:t>
            </a: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80987" y="2549524"/>
            <a:ext cx="4219575" cy="39465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Berbasis borang: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Mudah untuk scale up,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Cenderung mekanistik (tidak ada tantangan bagi asesor dalam memberikan penilaian dan masukan),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Berorientasi input: kurang terlihat kaitannya dengan kualitas.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Generik: one-size fits all.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Tidak terkait dengan proses CQI: bersifat ad hoc, tidak membangun budaya.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Mudah direkayasa.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29162" y="1791297"/>
            <a:ext cx="4414838" cy="61793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2700" dirty="0">
                <a:latin typeface="Calibri" panose="020F0502020204030204" pitchFamily="34" charset="0"/>
                <a:cs typeface="Calibri" panose="020F0502020204030204" pitchFamily="34" charset="0"/>
              </a:rPr>
              <a:t>Instrumen Baru</a:t>
            </a: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79950" y="2498724"/>
            <a:ext cx="4414838" cy="430847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Berbasis evaluasi diri: menemukenali kekuatan dan kelemahan.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Berorientasi pada </a:t>
            </a:r>
            <a:r>
              <a:rPr lang="id-ID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outputs</a:t>
            </a: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id-ID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outcomes.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Lebih spesifik untuk berbagai jenis institusi (PTN BH, PTS, PT BLU, SATKER; Universitas, Institut, Politeknik, Akademi, Akom), dan program (Sarjana, Diploma, Profesi, Magister, Doktor).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Sebagai bagian integral dari CQI.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Unik untuk berbagai jenis institusi/program: tidak mudah direkayasa.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Tidak mudah di scale up.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Memerlukan kemampuan yang lebih tinggi dari asesor.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37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5576</TotalTime>
  <Words>1498</Words>
  <Application>Microsoft Macintosh PowerPoint</Application>
  <PresentationFormat>On-screen Show (4:3)</PresentationFormat>
  <Paragraphs>321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 CENA</vt:lpstr>
      <vt:lpstr>Arial</vt:lpstr>
      <vt:lpstr>Arial Rounded MT Bold</vt:lpstr>
      <vt:lpstr>Book Antiqua</vt:lpstr>
      <vt:lpstr>Calibri</vt:lpstr>
      <vt:lpstr>Calibri Light</vt:lpstr>
      <vt:lpstr>Wingdings</vt:lpstr>
      <vt:lpstr>Office Theme</vt:lpstr>
      <vt:lpstr>PowerPoint Presentation</vt:lpstr>
      <vt:lpstr>Outline</vt:lpstr>
      <vt:lpstr>Perkembangan Akreditasi Pendidikan Tinggi</vt:lpstr>
      <vt:lpstr>Mengapa instrumen akreditasi harus di-update</vt:lpstr>
      <vt:lpstr>Instrument out of date</vt:lpstr>
      <vt:lpstr>Permenristekdikti No. 32 Tahun 2016</vt:lpstr>
      <vt:lpstr>PowerPoint Presentation</vt:lpstr>
      <vt:lpstr>Beberapa kelemahan kondisi akreditasi saat ini</vt:lpstr>
      <vt:lpstr>Instrumen asesmen akreditasi lama dan baru</vt:lpstr>
      <vt:lpstr>Standar dan kriteria instrumen BAN PT sebelum dan sesudah SN dikti 2015 (Permenristekdikti No. 44 2015)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Varian instrumen baru APS</vt:lpstr>
      <vt:lpstr>Panduan Penyusunan Dokumen Akreditasi</vt:lpstr>
      <vt:lpstr>Panduan Penyusunan Dokumen Akreditasi Perguruan Tinggi 3.0</vt:lpstr>
      <vt:lpstr>Panduan Penyusunan Dokumen Akreditasi Program Studi 4.0</vt:lpstr>
      <vt:lpstr>Dua dokumen akreditasi pada instrumen baru BAN PT</vt:lpstr>
      <vt:lpstr>PowerPoint Presentation</vt:lpstr>
      <vt:lpstr>Dokumen yang disubmit pada Akreditasi Perguruan Tinggi 3.0</vt:lpstr>
      <vt:lpstr>Dokumen yang di-submit pada Akreditasi Program Studi 4.0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 AKREDITASI PROGRAM STUDI</dc:title>
  <dc:creator>Saepudin Nirwan</dc:creator>
  <cp:lastModifiedBy>ahyar yuniawan</cp:lastModifiedBy>
  <cp:revision>240</cp:revision>
  <cp:lastPrinted>2018-12-01T02:50:10Z</cp:lastPrinted>
  <dcterms:created xsi:type="dcterms:W3CDTF">2018-11-23T08:58:59Z</dcterms:created>
  <dcterms:modified xsi:type="dcterms:W3CDTF">2019-06-30T15:50:46Z</dcterms:modified>
</cp:coreProperties>
</file>