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381" r:id="rId2"/>
    <p:sldId id="442" r:id="rId3"/>
    <p:sldId id="513" r:id="rId4"/>
    <p:sldId id="514" r:id="rId5"/>
    <p:sldId id="436" r:id="rId6"/>
    <p:sldId id="299" r:id="rId7"/>
    <p:sldId id="516" r:id="rId8"/>
    <p:sldId id="378" r:id="rId9"/>
    <p:sldId id="434" r:id="rId10"/>
    <p:sldId id="521" r:id="rId11"/>
    <p:sldId id="523" r:id="rId12"/>
    <p:sldId id="522" r:id="rId13"/>
    <p:sldId id="509" r:id="rId14"/>
    <p:sldId id="558" r:id="rId15"/>
    <p:sldId id="520" r:id="rId16"/>
    <p:sldId id="517" r:id="rId17"/>
    <p:sldId id="524" r:id="rId18"/>
    <p:sldId id="525" r:id="rId19"/>
    <p:sldId id="271" r:id="rId20"/>
    <p:sldId id="526" r:id="rId21"/>
    <p:sldId id="515" r:id="rId22"/>
    <p:sldId id="273" r:id="rId23"/>
    <p:sldId id="527" r:id="rId24"/>
    <p:sldId id="375" r:id="rId25"/>
    <p:sldId id="528" r:id="rId26"/>
    <p:sldId id="529" r:id="rId27"/>
    <p:sldId id="530" r:id="rId28"/>
    <p:sldId id="53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39" r:id="rId37"/>
    <p:sldId id="540" r:id="rId38"/>
    <p:sldId id="541" r:id="rId39"/>
    <p:sldId id="542" r:id="rId40"/>
    <p:sldId id="543" r:id="rId41"/>
    <p:sldId id="555" r:id="rId42"/>
    <p:sldId id="556" r:id="rId43"/>
    <p:sldId id="544" r:id="rId44"/>
    <p:sldId id="545" r:id="rId45"/>
    <p:sldId id="557" r:id="rId46"/>
    <p:sldId id="546" r:id="rId47"/>
    <p:sldId id="547" r:id="rId48"/>
    <p:sldId id="548" r:id="rId49"/>
    <p:sldId id="549" r:id="rId50"/>
    <p:sldId id="550" r:id="rId51"/>
    <p:sldId id="553" r:id="rId52"/>
    <p:sldId id="552" r:id="rId53"/>
    <p:sldId id="506" r:id="rId54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0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16" y="19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110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4E3E2BC-E1FC-4A7B-961E-2F587B2B0B6F}">
      <dgm:prSet custT="1"/>
      <dgm:spPr/>
      <dgm:t>
        <a:bodyPr/>
        <a:lstStyle/>
        <a:p>
          <a:pPr rtl="0"/>
          <a:r>
            <a:rPr lang="id-ID" sz="2800" b="1" dirty="0"/>
            <a:t>A. Dasar Penyusunan</a:t>
          </a:r>
          <a:endParaRPr lang="en-US" sz="2800" dirty="0"/>
        </a:p>
      </dgm:t>
    </dgm:pt>
    <dgm:pt modelId="{203DFE4E-8C1E-44E6-A66B-968BA3143717}" type="parTrans" cxnId="{09B71650-5025-4DD2-A80C-412C5AC2C4E1}">
      <dgm:prSet/>
      <dgm:spPr/>
      <dgm:t>
        <a:bodyPr/>
        <a:lstStyle/>
        <a:p>
          <a:endParaRPr lang="en-US" sz="2400"/>
        </a:p>
      </dgm:t>
    </dgm:pt>
    <dgm:pt modelId="{DFF9C04A-5081-422B-A0CC-068B05DF04F4}" type="sibTrans" cxnId="{09B71650-5025-4DD2-A80C-412C5AC2C4E1}">
      <dgm:prSet/>
      <dgm:spPr/>
      <dgm:t>
        <a:bodyPr/>
        <a:lstStyle/>
        <a:p>
          <a:endParaRPr lang="en-US" sz="2400"/>
        </a:p>
      </dgm:t>
    </dgm:pt>
    <dgm:pt modelId="{F57E9E73-A8B8-47A2-8E84-9AD21A984C92}">
      <dgm:prSet custT="1"/>
      <dgm:spPr/>
      <dgm:t>
        <a:bodyPr/>
        <a:lstStyle/>
        <a:p>
          <a:pPr rtl="0"/>
          <a:r>
            <a:rPr lang="id-ID" sz="2000" b="0" dirty="0">
              <a:solidFill>
                <a:srgbClr val="FF0000"/>
              </a:solidFill>
            </a:rPr>
            <a:t>K</a:t>
          </a:r>
          <a:r>
            <a:rPr lang="en-US" sz="2000" b="0" dirty="0" err="1">
              <a:solidFill>
                <a:srgbClr val="FF0000"/>
              </a:solidFill>
            </a:rPr>
            <a:t>ebijakan</a:t>
          </a:r>
          <a:r>
            <a:rPr lang="en-US" sz="2000" b="0" dirty="0">
              <a:solidFill>
                <a:srgbClr val="FF0000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tentang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rgbClr val="FF0000"/>
              </a:solidFill>
            </a:rPr>
            <a:t>penyusunan</a:t>
          </a:r>
          <a:r>
            <a:rPr lang="en-US" sz="2000" b="0" dirty="0">
              <a:solidFill>
                <a:srgbClr val="FF0000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evaluasi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diri</a:t>
          </a:r>
          <a:r>
            <a:rPr lang="en-US" sz="2000" b="0" dirty="0">
              <a:solidFill>
                <a:schemeClr val="tx1"/>
              </a:solidFill>
            </a:rPr>
            <a:t> di </a:t>
          </a:r>
          <a:r>
            <a:rPr lang="en-US" sz="2000" b="0" dirty="0" err="1">
              <a:solidFill>
                <a:schemeClr val="tx1"/>
              </a:solidFill>
            </a:rPr>
            <a:t>perguruan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tinggi</a:t>
          </a:r>
          <a:r>
            <a:rPr lang="en-US" sz="2000" b="0" dirty="0">
              <a:solidFill>
                <a:schemeClr val="tx1"/>
              </a:solidFill>
            </a:rPr>
            <a:t> yang di </a:t>
          </a:r>
          <a:r>
            <a:rPr lang="en-US" sz="2000" b="0" dirty="0" err="1">
              <a:solidFill>
                <a:schemeClr val="tx1"/>
              </a:solidFill>
            </a:rPr>
            <a:t>dalamnya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termasuk</a:t>
          </a:r>
          <a:r>
            <a:rPr lang="en-US" sz="2000" b="0" dirty="0">
              <a:solidFill>
                <a:schemeClr val="tx1"/>
              </a:solidFill>
            </a:rPr>
            <a:t> juga </a:t>
          </a:r>
          <a:r>
            <a:rPr lang="en-US" sz="2000" b="0" dirty="0" err="1">
              <a:solidFill>
                <a:srgbClr val="FF0000"/>
              </a:solidFill>
            </a:rPr>
            <a:t>tujuan</a:t>
          </a:r>
          <a:r>
            <a:rPr lang="en-US" sz="2000" b="0" dirty="0">
              <a:solidFill>
                <a:srgbClr val="FF0000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dilakukannya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penyusunan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Laporan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Evaluasi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Diri</a:t>
          </a:r>
          <a:r>
            <a:rPr lang="en-US" sz="2000" b="0" dirty="0">
              <a:solidFill>
                <a:schemeClr val="tx1"/>
              </a:solidFill>
            </a:rPr>
            <a:t> (LED).</a:t>
          </a:r>
        </a:p>
      </dgm:t>
    </dgm:pt>
    <dgm:pt modelId="{C6731B67-AD33-4F04-BD25-142B43C4258E}" type="parTrans" cxnId="{640FBB26-8229-4DE8-AF8D-3A61D8DE0D1C}">
      <dgm:prSet/>
      <dgm:spPr/>
      <dgm:t>
        <a:bodyPr/>
        <a:lstStyle/>
        <a:p>
          <a:endParaRPr lang="en-US" sz="2400"/>
        </a:p>
      </dgm:t>
    </dgm:pt>
    <dgm:pt modelId="{9129DAFE-E836-40D5-9F76-473761D46C42}" type="sibTrans" cxnId="{640FBB26-8229-4DE8-AF8D-3A61D8DE0D1C}">
      <dgm:prSet/>
      <dgm:spPr/>
      <dgm:t>
        <a:bodyPr/>
        <a:lstStyle/>
        <a:p>
          <a:endParaRPr lang="en-US" sz="2400"/>
        </a:p>
      </dgm:t>
    </dgm:pt>
    <dgm:pt modelId="{C487581C-005D-430B-937C-F362DD2B43CC}">
      <dgm:prSet custT="1"/>
      <dgm:spPr/>
      <dgm:t>
        <a:bodyPr/>
        <a:lstStyle/>
        <a:p>
          <a:pPr rtl="0"/>
          <a:r>
            <a:rPr lang="id-ID" sz="2800" b="1" dirty="0"/>
            <a:t>B. </a:t>
          </a:r>
          <a:r>
            <a:rPr lang="en-US" sz="2800" b="1" dirty="0"/>
            <a:t>Tim </a:t>
          </a:r>
          <a:r>
            <a:rPr lang="en-US" sz="2800" b="1" dirty="0" err="1"/>
            <a:t>penyusun</a:t>
          </a:r>
          <a:r>
            <a:rPr lang="en-US" sz="2800" b="1" dirty="0"/>
            <a:t> </a:t>
          </a:r>
          <a:r>
            <a:rPr lang="en-US" sz="2800" b="1" dirty="0" err="1"/>
            <a:t>dan</a:t>
          </a:r>
          <a:r>
            <a:rPr lang="en-US" sz="2800" b="1" dirty="0"/>
            <a:t> </a:t>
          </a:r>
          <a:r>
            <a:rPr lang="en-US" sz="2800" b="1" dirty="0" err="1"/>
            <a:t>tanggung</a:t>
          </a:r>
          <a:r>
            <a:rPr lang="en-US" sz="2800" b="1" dirty="0"/>
            <a:t> </a:t>
          </a:r>
          <a:r>
            <a:rPr lang="en-US" sz="2800" b="1" dirty="0" err="1"/>
            <a:t>jawabnya</a:t>
          </a:r>
          <a:endParaRPr lang="en-US" sz="2800" dirty="0"/>
        </a:p>
      </dgm:t>
    </dgm:pt>
    <dgm:pt modelId="{FB051B0F-66F1-42F7-BAC6-60110C7D4474}" type="parTrans" cxnId="{58EE1FC8-947F-4525-A720-41CBF430A9EF}">
      <dgm:prSet/>
      <dgm:spPr/>
      <dgm:t>
        <a:bodyPr/>
        <a:lstStyle/>
        <a:p>
          <a:endParaRPr lang="en-US" sz="2400"/>
        </a:p>
      </dgm:t>
    </dgm:pt>
    <dgm:pt modelId="{CDC22909-70EF-469D-A313-D5927F76B661}" type="sibTrans" cxnId="{58EE1FC8-947F-4525-A720-41CBF430A9EF}">
      <dgm:prSet/>
      <dgm:spPr/>
      <dgm:t>
        <a:bodyPr/>
        <a:lstStyle/>
        <a:p>
          <a:endParaRPr lang="en-US" sz="2400"/>
        </a:p>
      </dgm:t>
    </dgm:pt>
    <dgm:pt modelId="{62D0B233-7941-45DF-965D-76C035B08835}">
      <dgm:prSet custT="1"/>
      <dgm:spPr/>
      <dgm:t>
        <a:bodyPr/>
        <a:lstStyle/>
        <a:p>
          <a:pPr rtl="0"/>
          <a:r>
            <a:rPr lang="en-US" sz="2000" b="0" dirty="0">
              <a:solidFill>
                <a:schemeClr val="tx1"/>
              </a:solidFill>
            </a:rPr>
            <a:t>UPPS </a:t>
          </a:r>
          <a:r>
            <a:rPr lang="en-US" sz="2000" b="0" dirty="0" err="1">
              <a:solidFill>
                <a:schemeClr val="tx1"/>
              </a:solidFill>
            </a:rPr>
            <a:t>harus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dapat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menunjukkan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rgbClr val="FF0000"/>
              </a:solidFill>
            </a:rPr>
            <a:t>bukti</a:t>
          </a:r>
          <a:r>
            <a:rPr lang="en-US" sz="2000" b="0" dirty="0">
              <a:solidFill>
                <a:srgbClr val="FF0000"/>
              </a:solidFill>
            </a:rPr>
            <a:t> formal </a:t>
          </a:r>
          <a:r>
            <a:rPr lang="en-US" sz="2000" b="0" dirty="0" err="1">
              <a:solidFill>
                <a:srgbClr val="FF0000"/>
              </a:solidFill>
            </a:rPr>
            <a:t>tim</a:t>
          </a:r>
          <a:r>
            <a:rPr lang="en-US" sz="2000" b="0" dirty="0">
              <a:solidFill>
                <a:srgbClr val="FF0000"/>
              </a:solidFill>
            </a:rPr>
            <a:t> </a:t>
          </a:r>
          <a:r>
            <a:rPr lang="en-US" sz="2000" b="0" dirty="0" err="1">
              <a:solidFill>
                <a:srgbClr val="FF0000"/>
              </a:solidFill>
            </a:rPr>
            <a:t>penyusun</a:t>
          </a:r>
          <a:r>
            <a:rPr lang="en-US" sz="2000" b="0" dirty="0">
              <a:solidFill>
                <a:schemeClr val="tx1"/>
              </a:solidFill>
            </a:rPr>
            <a:t> LED </a:t>
          </a:r>
          <a:r>
            <a:rPr lang="en-US" sz="2000" b="0" dirty="0" err="1">
              <a:solidFill>
                <a:schemeClr val="tx1"/>
              </a:solidFill>
            </a:rPr>
            <a:t>beserta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deskripsi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tugasnya</a:t>
          </a:r>
          <a:r>
            <a:rPr lang="en-US" sz="2000" b="0" dirty="0">
              <a:solidFill>
                <a:schemeClr val="tx1"/>
              </a:solidFill>
            </a:rPr>
            <a:t>, </a:t>
          </a:r>
          <a:r>
            <a:rPr lang="en-US" sz="2000" b="0" dirty="0" err="1">
              <a:solidFill>
                <a:schemeClr val="tx1"/>
              </a:solidFill>
            </a:rPr>
            <a:t>termasuk</a:t>
          </a:r>
          <a:r>
            <a:rPr lang="en-US" sz="2000" b="0" dirty="0">
              <a:solidFill>
                <a:schemeClr val="tx1"/>
              </a:solidFill>
            </a:rPr>
            <a:t> di </a:t>
          </a:r>
          <a:r>
            <a:rPr lang="en-US" sz="2000" b="0" dirty="0" err="1">
              <a:solidFill>
                <a:schemeClr val="tx1"/>
              </a:solidFill>
            </a:rPr>
            <a:t>dalamnya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rgbClr val="FF0000"/>
              </a:solidFill>
            </a:rPr>
            <a:t>keterlibatan</a:t>
          </a:r>
          <a:r>
            <a:rPr lang="en-US" sz="2000" b="0" dirty="0">
              <a:solidFill>
                <a:srgbClr val="FF0000"/>
              </a:solidFill>
            </a:rPr>
            <a:t> </a:t>
          </a:r>
          <a:r>
            <a:rPr lang="en-US" sz="2000" b="0" dirty="0" err="1">
              <a:solidFill>
                <a:srgbClr val="FF0000"/>
              </a:solidFill>
            </a:rPr>
            <a:t>berbagai</a:t>
          </a:r>
          <a:r>
            <a:rPr lang="en-US" sz="2000" b="0" dirty="0">
              <a:solidFill>
                <a:srgbClr val="FF0000"/>
              </a:solidFill>
            </a:rPr>
            <a:t> unit</a:t>
          </a:r>
          <a:r>
            <a:rPr lang="en-US" sz="2000" b="0" dirty="0">
              <a:solidFill>
                <a:schemeClr val="tx1"/>
              </a:solidFill>
            </a:rPr>
            <a:t>, para </a:t>
          </a:r>
          <a:r>
            <a:rPr lang="en-US" sz="2000" b="0" dirty="0" err="1">
              <a:solidFill>
                <a:schemeClr val="tx1"/>
              </a:solidFill>
            </a:rPr>
            <a:t>pemangku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kepentingan</a:t>
          </a:r>
          <a:r>
            <a:rPr lang="en-US" sz="2000" b="0" dirty="0">
              <a:solidFill>
                <a:schemeClr val="tx1"/>
              </a:solidFill>
            </a:rPr>
            <a:t> internal (</a:t>
          </a:r>
          <a:r>
            <a:rPr lang="en-US" sz="2000" b="0" dirty="0" err="1">
              <a:solidFill>
                <a:schemeClr val="tx1"/>
              </a:solidFill>
            </a:rPr>
            <a:t>mahasiswa</a:t>
          </a:r>
          <a:r>
            <a:rPr lang="en-US" sz="2000" b="0" dirty="0">
              <a:solidFill>
                <a:schemeClr val="tx1"/>
              </a:solidFill>
            </a:rPr>
            <a:t>, </a:t>
          </a:r>
          <a:r>
            <a:rPr lang="en-US" sz="2000" b="0" dirty="0" err="1">
              <a:solidFill>
                <a:schemeClr val="tx1"/>
              </a:solidFill>
            </a:rPr>
            <a:t>pimpinan</a:t>
          </a:r>
          <a:r>
            <a:rPr lang="en-US" sz="2000" b="0" dirty="0">
              <a:solidFill>
                <a:schemeClr val="tx1"/>
              </a:solidFill>
            </a:rPr>
            <a:t>, </a:t>
          </a:r>
          <a:r>
            <a:rPr lang="en-US" sz="2000" b="0" dirty="0" err="1">
              <a:solidFill>
                <a:schemeClr val="tx1"/>
              </a:solidFill>
            </a:rPr>
            <a:t>dosen</a:t>
          </a:r>
          <a:r>
            <a:rPr lang="en-US" sz="2000" b="0" dirty="0">
              <a:solidFill>
                <a:schemeClr val="tx1"/>
              </a:solidFill>
            </a:rPr>
            <a:t>, </a:t>
          </a:r>
          <a:r>
            <a:rPr lang="en-US" sz="2000" b="0" dirty="0" err="1">
              <a:solidFill>
                <a:schemeClr val="tx1"/>
              </a:solidFill>
            </a:rPr>
            <a:t>dan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tendik</a:t>
          </a:r>
          <a:r>
            <a:rPr lang="en-US" sz="2000" b="0" dirty="0">
              <a:solidFill>
                <a:schemeClr val="tx1"/>
              </a:solidFill>
            </a:rPr>
            <a:t>) </a:t>
          </a:r>
          <a:r>
            <a:rPr lang="en-US" sz="2000" b="0" dirty="0" err="1">
              <a:solidFill>
                <a:schemeClr val="tx1"/>
              </a:solidFill>
            </a:rPr>
            <a:t>dan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eksternal</a:t>
          </a:r>
          <a:r>
            <a:rPr lang="en-US" sz="2000" b="0" dirty="0">
              <a:solidFill>
                <a:schemeClr val="tx1"/>
              </a:solidFill>
            </a:rPr>
            <a:t> (</a:t>
          </a:r>
          <a:r>
            <a:rPr lang="en-US" sz="2000" b="0" dirty="0" err="1">
              <a:solidFill>
                <a:schemeClr val="tx1"/>
              </a:solidFill>
            </a:rPr>
            <a:t>lulusan</a:t>
          </a:r>
          <a:r>
            <a:rPr lang="en-US" sz="2000" b="0" dirty="0">
              <a:solidFill>
                <a:schemeClr val="tx1"/>
              </a:solidFill>
            </a:rPr>
            <a:t>, </a:t>
          </a:r>
          <a:r>
            <a:rPr lang="en-US" sz="2000" b="0" dirty="0" err="1">
              <a:solidFill>
                <a:schemeClr val="tx1"/>
              </a:solidFill>
            </a:rPr>
            <a:t>pengguna</a:t>
          </a:r>
          <a:r>
            <a:rPr lang="en-US" sz="2000" b="0" dirty="0">
              <a:solidFill>
                <a:schemeClr val="tx1"/>
              </a:solidFill>
            </a:rPr>
            <a:t>, </a:t>
          </a:r>
          <a:r>
            <a:rPr lang="en-US" sz="2000" b="0" dirty="0" err="1">
              <a:solidFill>
                <a:schemeClr val="tx1"/>
              </a:solidFill>
            </a:rPr>
            <a:t>dan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mitra</a:t>
          </a:r>
          <a:r>
            <a:rPr lang="en-US" sz="2000" b="0" dirty="0">
              <a:solidFill>
                <a:schemeClr val="tx1"/>
              </a:solidFill>
            </a:rPr>
            <a:t>) </a:t>
          </a:r>
          <a:r>
            <a:rPr lang="en-US" sz="2000" b="0" dirty="0" err="1">
              <a:solidFill>
                <a:schemeClr val="tx1"/>
              </a:solidFill>
            </a:rPr>
            <a:t>dalam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chemeClr val="tx1"/>
              </a:solidFill>
            </a:rPr>
            <a:t>penyusunan</a:t>
          </a:r>
          <a:r>
            <a:rPr lang="en-US" sz="2000" b="0" dirty="0">
              <a:solidFill>
                <a:schemeClr val="tx1"/>
              </a:solidFill>
            </a:rPr>
            <a:t> LED.</a:t>
          </a:r>
        </a:p>
      </dgm:t>
    </dgm:pt>
    <dgm:pt modelId="{BCF58D5C-F21F-4428-A0B2-C52082FD2DC8}" type="parTrans" cxnId="{D80841CE-0B31-488F-A38D-B7A22A1D5288}">
      <dgm:prSet/>
      <dgm:spPr/>
      <dgm:t>
        <a:bodyPr/>
        <a:lstStyle/>
        <a:p>
          <a:endParaRPr lang="en-US" sz="2400"/>
        </a:p>
      </dgm:t>
    </dgm:pt>
    <dgm:pt modelId="{61F4B80F-C859-4474-9068-E9F1519F0064}" type="sibTrans" cxnId="{D80841CE-0B31-488F-A38D-B7A22A1D5288}">
      <dgm:prSet/>
      <dgm:spPr/>
      <dgm:t>
        <a:bodyPr/>
        <a:lstStyle/>
        <a:p>
          <a:endParaRPr lang="en-US" sz="2400"/>
        </a:p>
      </dgm:t>
    </dgm:pt>
    <dgm:pt modelId="{489E8178-38B9-4004-ABDE-7EFCA511135D}">
      <dgm:prSet custT="1"/>
      <dgm:spPr/>
      <dgm:t>
        <a:bodyPr/>
        <a:lstStyle/>
        <a:p>
          <a:pPr rtl="0"/>
          <a:r>
            <a:rPr lang="id-ID" sz="2800" b="1" dirty="0"/>
            <a:t>C. </a:t>
          </a:r>
          <a:r>
            <a:rPr lang="en-US" sz="2800" b="1" dirty="0" err="1"/>
            <a:t>Mekanisme</a:t>
          </a:r>
          <a:r>
            <a:rPr lang="en-US" sz="2800" b="1" dirty="0"/>
            <a:t> </a:t>
          </a:r>
          <a:r>
            <a:rPr lang="en-US" sz="2800" b="1" dirty="0" err="1"/>
            <a:t>kerja</a:t>
          </a:r>
          <a:r>
            <a:rPr lang="en-US" sz="2800" b="1" dirty="0"/>
            <a:t> </a:t>
          </a:r>
          <a:r>
            <a:rPr lang="en-US" sz="2800" b="1" dirty="0" err="1"/>
            <a:t>penyusunan</a:t>
          </a:r>
          <a:r>
            <a:rPr lang="en-US" sz="2800" b="1" dirty="0"/>
            <a:t> LED</a:t>
          </a:r>
          <a:endParaRPr lang="en-US" sz="2800" dirty="0"/>
        </a:p>
      </dgm:t>
    </dgm:pt>
    <dgm:pt modelId="{74746366-222E-471B-A28C-CA54572E2B80}" type="parTrans" cxnId="{B6ED98C1-11E2-4553-AE36-B44AB208DE19}">
      <dgm:prSet/>
      <dgm:spPr/>
      <dgm:t>
        <a:bodyPr/>
        <a:lstStyle/>
        <a:p>
          <a:endParaRPr lang="en-US" sz="2400"/>
        </a:p>
      </dgm:t>
    </dgm:pt>
    <dgm:pt modelId="{C7468AF5-97D1-40BE-8D37-3990D87AE495}" type="sibTrans" cxnId="{B6ED98C1-11E2-4553-AE36-B44AB208DE19}">
      <dgm:prSet/>
      <dgm:spPr/>
      <dgm:t>
        <a:bodyPr/>
        <a:lstStyle/>
        <a:p>
          <a:endParaRPr lang="en-US" sz="2400"/>
        </a:p>
      </dgm:t>
    </dgm:pt>
    <dgm:pt modelId="{DD2B1AB2-1DE7-407C-9008-2F1CB47717DB}">
      <dgm:prSet custT="1"/>
      <dgm:spPr/>
      <dgm:t>
        <a:bodyPr/>
        <a:lstStyle/>
        <a:p>
          <a:pPr rtl="0"/>
          <a:r>
            <a:rPr lang="en-US" sz="2000" dirty="0" err="1"/>
            <a:t>Memuat</a:t>
          </a:r>
          <a:r>
            <a:rPr lang="en-US" sz="2000" dirty="0"/>
            <a:t> </a:t>
          </a:r>
          <a:r>
            <a:rPr lang="en-US" sz="2000" dirty="0" err="1">
              <a:solidFill>
                <a:srgbClr val="FF0000"/>
              </a:solidFill>
            </a:rPr>
            <a:t>mekanisme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/>
            <a:t>pengumpulan</a:t>
          </a:r>
          <a:r>
            <a:rPr lang="en-US" sz="2000" dirty="0"/>
            <a:t> data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informasi</a:t>
          </a:r>
          <a:r>
            <a:rPr lang="en-US" sz="2000" dirty="0"/>
            <a:t>, </a:t>
          </a:r>
          <a:r>
            <a:rPr lang="en-US" sz="2000" dirty="0" err="1"/>
            <a:t>verifikasi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validasi</a:t>
          </a:r>
          <a:r>
            <a:rPr lang="en-US" sz="2000" dirty="0"/>
            <a:t> data, </a:t>
          </a:r>
          <a:r>
            <a:rPr lang="en-US" sz="2000" dirty="0" err="1"/>
            <a:t>pengecekan</a:t>
          </a:r>
          <a:r>
            <a:rPr lang="en-US" sz="2000" dirty="0"/>
            <a:t> </a:t>
          </a:r>
          <a:r>
            <a:rPr lang="en-US" sz="2000" dirty="0" err="1"/>
            <a:t>konsistensi</a:t>
          </a:r>
          <a:r>
            <a:rPr lang="en-US" sz="2000" dirty="0"/>
            <a:t> data, </a:t>
          </a:r>
          <a:r>
            <a:rPr lang="en-US" sz="2000" dirty="0" err="1"/>
            <a:t>analisis</a:t>
          </a:r>
          <a:r>
            <a:rPr lang="en-US" sz="2000" dirty="0"/>
            <a:t> data, </a:t>
          </a:r>
          <a:r>
            <a:rPr lang="en-US" sz="2000" dirty="0" err="1"/>
            <a:t>identifikasi</a:t>
          </a:r>
          <a:r>
            <a:rPr lang="en-US" sz="2000" dirty="0"/>
            <a:t> </a:t>
          </a:r>
          <a:r>
            <a:rPr lang="en-US" sz="2000" dirty="0" err="1"/>
            <a:t>akar</a:t>
          </a:r>
          <a:r>
            <a:rPr lang="en-US" sz="2000" dirty="0"/>
            <a:t> </a:t>
          </a:r>
          <a:r>
            <a:rPr lang="en-US" sz="2000" dirty="0" err="1"/>
            <a:t>masalah</a:t>
          </a:r>
          <a:r>
            <a:rPr lang="en-US" sz="2000" dirty="0"/>
            <a:t> </a:t>
          </a:r>
          <a:r>
            <a:rPr lang="en-US" sz="2000" dirty="0" err="1"/>
            <a:t>dan</a:t>
          </a:r>
          <a:r>
            <a:rPr lang="en-US" sz="2000" dirty="0"/>
            <a:t> </a:t>
          </a:r>
          <a:r>
            <a:rPr lang="en-US" sz="2000" dirty="0" err="1"/>
            <a:t>penetapan</a:t>
          </a:r>
          <a:r>
            <a:rPr lang="en-US" sz="2000" dirty="0"/>
            <a:t> </a:t>
          </a:r>
          <a:r>
            <a:rPr lang="en-US" sz="2000" dirty="0" err="1">
              <a:solidFill>
                <a:srgbClr val="FF0000"/>
              </a:solidFill>
            </a:rPr>
            <a:t>strategi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>
              <a:solidFill>
                <a:srgbClr val="FF0000"/>
              </a:solidFill>
            </a:rPr>
            <a:t>pengembangan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/>
            <a:t>yang </a:t>
          </a:r>
          <a:r>
            <a:rPr lang="en-US" sz="2000" dirty="0" err="1"/>
            <a:t>mengacu</a:t>
          </a:r>
          <a:r>
            <a:rPr lang="en-US" sz="2000" dirty="0"/>
            <a:t> </a:t>
          </a:r>
          <a:r>
            <a:rPr lang="en-US" sz="2000" dirty="0" err="1"/>
            <a:t>pada</a:t>
          </a:r>
          <a:r>
            <a:rPr lang="en-US" sz="2000" dirty="0"/>
            <a:t> </a:t>
          </a:r>
          <a:r>
            <a:rPr lang="en-US" sz="2000" dirty="0" err="1"/>
            <a:t>rencana</a:t>
          </a:r>
          <a:r>
            <a:rPr lang="en-US" sz="2000" dirty="0"/>
            <a:t> </a:t>
          </a:r>
          <a:r>
            <a:rPr lang="en-US" sz="2000" dirty="0" err="1"/>
            <a:t>pengembangan</a:t>
          </a:r>
          <a:r>
            <a:rPr lang="en-US" sz="2000" dirty="0"/>
            <a:t> UPPS, yang </a:t>
          </a:r>
          <a:r>
            <a:rPr lang="en-US" sz="2000" dirty="0" err="1"/>
            <a:t>disertai</a:t>
          </a:r>
          <a:r>
            <a:rPr lang="en-US" sz="2000" dirty="0"/>
            <a:t> </a:t>
          </a:r>
          <a:r>
            <a:rPr lang="en-US" sz="2000" dirty="0" err="1">
              <a:solidFill>
                <a:srgbClr val="FF0000"/>
              </a:solidFill>
            </a:rPr>
            <a:t>dengan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>
              <a:solidFill>
                <a:srgbClr val="FF0000"/>
              </a:solidFill>
            </a:rPr>
            <a:t>jadwal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>
              <a:solidFill>
                <a:srgbClr val="FF0000"/>
              </a:solidFill>
            </a:rPr>
            <a:t>kerja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 err="1">
              <a:solidFill>
                <a:srgbClr val="FF0000"/>
              </a:solidFill>
            </a:rPr>
            <a:t>tim</a:t>
          </a:r>
          <a:r>
            <a:rPr lang="en-US" sz="2000" dirty="0">
              <a:solidFill>
                <a:srgbClr val="FF0000"/>
              </a:solidFill>
            </a:rPr>
            <a:t> </a:t>
          </a:r>
          <a:r>
            <a:rPr lang="en-US" sz="2000" dirty="0"/>
            <a:t>yang </a:t>
          </a:r>
          <a:r>
            <a:rPr lang="en-US" sz="2000" dirty="0" err="1"/>
            <a:t>jelas</a:t>
          </a:r>
          <a:r>
            <a:rPr lang="en-US" sz="2000" dirty="0"/>
            <a:t>.</a:t>
          </a:r>
        </a:p>
      </dgm:t>
    </dgm:pt>
    <dgm:pt modelId="{AD238A68-638A-449C-B9F0-B517884459B9}" type="parTrans" cxnId="{BEC1CA86-1E95-4975-ADF8-E0A8D71D4711}">
      <dgm:prSet/>
      <dgm:spPr/>
      <dgm:t>
        <a:bodyPr/>
        <a:lstStyle/>
        <a:p>
          <a:endParaRPr lang="en-US" sz="2400"/>
        </a:p>
      </dgm:t>
    </dgm:pt>
    <dgm:pt modelId="{05F85DE0-E8FE-4B4A-BF1B-260CC9200AA3}" type="sibTrans" cxnId="{BEC1CA86-1E95-4975-ADF8-E0A8D71D4711}">
      <dgm:prSet/>
      <dgm:spPr/>
      <dgm:t>
        <a:bodyPr/>
        <a:lstStyle/>
        <a:p>
          <a:endParaRPr lang="en-US" sz="2400"/>
        </a:p>
      </dgm:t>
    </dgm:pt>
    <dgm:pt modelId="{6FAECECF-2DDA-4723-92EF-E1662CBA5833}">
      <dgm:prSet custT="1"/>
      <dgm:spPr/>
      <dgm:t>
        <a:bodyPr/>
        <a:lstStyle/>
        <a:p>
          <a:pPr rtl="0"/>
          <a:endParaRPr lang="en-US" sz="2000" dirty="0"/>
        </a:p>
      </dgm:t>
    </dgm:pt>
    <dgm:pt modelId="{D94B54C9-FD3C-4FDB-8919-662C4030DD98}" type="parTrans" cxnId="{7B2C9542-0472-4D08-B804-E1CD2310C479}">
      <dgm:prSet/>
      <dgm:spPr/>
      <dgm:t>
        <a:bodyPr/>
        <a:lstStyle/>
        <a:p>
          <a:endParaRPr lang="en-US" sz="2400"/>
        </a:p>
      </dgm:t>
    </dgm:pt>
    <dgm:pt modelId="{1A318630-3183-409C-B3AB-ADCEE491FE8B}" type="sibTrans" cxnId="{7B2C9542-0472-4D08-B804-E1CD2310C479}">
      <dgm:prSet/>
      <dgm:spPr/>
      <dgm:t>
        <a:bodyPr/>
        <a:lstStyle/>
        <a:p>
          <a:endParaRPr lang="en-US" sz="2400"/>
        </a:p>
      </dgm:t>
    </dgm:pt>
    <dgm:pt modelId="{BFBCA07D-2900-4AFF-A87E-06E87EE7E5BE}">
      <dgm:prSet custT="1"/>
      <dgm:spPr/>
      <dgm:t>
        <a:bodyPr/>
        <a:lstStyle/>
        <a:p>
          <a:pPr rtl="0"/>
          <a:r>
            <a:rPr lang="id-ID" sz="2000" b="0" dirty="0">
              <a:solidFill>
                <a:schemeClr val="tx1"/>
              </a:solidFill>
            </a:rPr>
            <a:t>UPPS harus mampu menunjukkan </a:t>
          </a:r>
          <a:r>
            <a:rPr lang="id-ID" sz="2000" b="0" dirty="0">
              <a:solidFill>
                <a:srgbClr val="FF0000"/>
              </a:solidFill>
            </a:rPr>
            <a:t>k</a:t>
          </a:r>
          <a:r>
            <a:rPr lang="en-US" sz="2000" b="0" dirty="0" err="1">
              <a:solidFill>
                <a:srgbClr val="FF0000"/>
              </a:solidFill>
            </a:rPr>
            <a:t>eterkaitan</a:t>
          </a:r>
          <a:r>
            <a:rPr lang="en-US" sz="2000" b="0" dirty="0">
              <a:solidFill>
                <a:srgbClr val="FF0000"/>
              </a:solidFill>
            </a:rPr>
            <a:t> LED </a:t>
          </a:r>
          <a:r>
            <a:rPr lang="en-US" sz="2000" b="0" dirty="0" err="1">
              <a:solidFill>
                <a:schemeClr val="tx1"/>
              </a:solidFill>
            </a:rPr>
            <a:t>dengan</a:t>
          </a:r>
          <a:r>
            <a:rPr lang="en-US" sz="2000" b="0" dirty="0">
              <a:solidFill>
                <a:schemeClr val="tx1"/>
              </a:solidFill>
            </a:rPr>
            <a:t> re</a:t>
          </a:r>
          <a:r>
            <a:rPr lang="id-ID" sz="2000" b="0" dirty="0">
              <a:solidFill>
                <a:schemeClr val="tx1"/>
              </a:solidFill>
            </a:rPr>
            <a:t>n</a:t>
          </a:r>
          <a:r>
            <a:rPr lang="en-US" sz="2000" b="0" dirty="0" err="1">
              <a:solidFill>
                <a:schemeClr val="tx1"/>
              </a:solidFill>
            </a:rPr>
            <a:t>cana</a:t>
          </a:r>
          <a:r>
            <a:rPr lang="en-US" sz="2000" b="0" dirty="0">
              <a:solidFill>
                <a:schemeClr val="tx1"/>
              </a:solidFill>
            </a:rPr>
            <a:t> </a:t>
          </a:r>
          <a:r>
            <a:rPr lang="en-US" sz="2000" b="0" dirty="0" err="1">
              <a:solidFill>
                <a:srgbClr val="FF0000"/>
              </a:solidFill>
            </a:rPr>
            <a:t>pengembangan</a:t>
          </a:r>
          <a:r>
            <a:rPr lang="en-US" sz="2000" b="0" dirty="0">
              <a:solidFill>
                <a:srgbClr val="FF0000"/>
              </a:solidFill>
            </a:rPr>
            <a:t> </a:t>
          </a:r>
          <a:r>
            <a:rPr lang="id-ID" sz="2000" b="0" dirty="0">
              <a:solidFill>
                <a:srgbClr val="FF0000"/>
              </a:solidFill>
            </a:rPr>
            <a:t>perguruan tinggi</a:t>
          </a:r>
          <a:r>
            <a:rPr lang="en-US" sz="2000" b="0" dirty="0">
              <a:solidFill>
                <a:schemeClr val="tx1"/>
              </a:solidFill>
            </a:rPr>
            <a:t>.</a:t>
          </a:r>
        </a:p>
      </dgm:t>
    </dgm:pt>
    <dgm:pt modelId="{26A39FE8-80BC-4652-86AB-D2BC7855380E}" type="parTrans" cxnId="{B413CEEE-552C-45E6-A1FD-438ECB17A0F9}">
      <dgm:prSet/>
      <dgm:spPr/>
      <dgm:t>
        <a:bodyPr/>
        <a:lstStyle/>
        <a:p>
          <a:endParaRPr lang="en-US" sz="2400"/>
        </a:p>
      </dgm:t>
    </dgm:pt>
    <dgm:pt modelId="{EFA4C316-D798-4792-A33F-C1673D28AA12}" type="sibTrans" cxnId="{B413CEEE-552C-45E6-A1FD-438ECB17A0F9}">
      <dgm:prSet/>
      <dgm:spPr/>
      <dgm:t>
        <a:bodyPr/>
        <a:lstStyle/>
        <a:p>
          <a:endParaRPr lang="en-US" sz="2400"/>
        </a:p>
      </dgm:t>
    </dgm:pt>
    <dgm:pt modelId="{FBC9B3B5-53F2-4632-B8C7-EB7564193088}">
      <dgm:prSet custT="1"/>
      <dgm:spPr/>
      <dgm:t>
        <a:bodyPr/>
        <a:lstStyle/>
        <a:p>
          <a:pPr rtl="0"/>
          <a:endParaRPr lang="en-US" sz="2000" b="0" dirty="0">
            <a:solidFill>
              <a:schemeClr val="tx1"/>
            </a:solidFill>
          </a:endParaRPr>
        </a:p>
      </dgm:t>
    </dgm:pt>
    <dgm:pt modelId="{CB6E12B4-C116-484C-BDD4-5D7E19523629}" type="parTrans" cxnId="{B3B982F2-FEBB-401B-AF10-A768F3B743A2}">
      <dgm:prSet/>
      <dgm:spPr/>
      <dgm:t>
        <a:bodyPr/>
        <a:lstStyle/>
        <a:p>
          <a:endParaRPr lang="en-US" sz="2400"/>
        </a:p>
      </dgm:t>
    </dgm:pt>
    <dgm:pt modelId="{ACDB798D-FA07-4C1E-B1DF-C7334DA50E77}" type="sibTrans" cxnId="{B3B982F2-FEBB-401B-AF10-A768F3B743A2}">
      <dgm:prSet/>
      <dgm:spPr/>
      <dgm:t>
        <a:bodyPr/>
        <a:lstStyle/>
        <a:p>
          <a:endParaRPr lang="en-US" sz="2400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EC95F453-F64D-43CF-93BF-7EB0427E952A}" type="pres">
      <dgm:prSet presAssocID="{D4E3E2BC-E1FC-4A7B-961E-2F587B2B0B6F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DC30CB3-5443-4E4F-8798-717384E476F7}" type="pres">
      <dgm:prSet presAssocID="{D4E3E2BC-E1FC-4A7B-961E-2F587B2B0B6F}" presName="childText" presStyleLbl="revTx" presStyleIdx="0" presStyleCnt="3" custScaleY="117174">
        <dgm:presLayoutVars>
          <dgm:bulletEnabled val="1"/>
        </dgm:presLayoutVars>
      </dgm:prSet>
      <dgm:spPr/>
    </dgm:pt>
    <dgm:pt modelId="{BB10665E-3681-48AF-8D13-2B8A0C41A91D}" type="pres">
      <dgm:prSet presAssocID="{C487581C-005D-430B-937C-F362DD2B43CC}" presName="parentText" presStyleLbl="node1" presStyleIdx="1" presStyleCnt="3" custLinFactNeighborY="6364">
        <dgm:presLayoutVars>
          <dgm:chMax val="0"/>
          <dgm:bulletEnabled val="1"/>
        </dgm:presLayoutVars>
      </dgm:prSet>
      <dgm:spPr/>
    </dgm:pt>
    <dgm:pt modelId="{B743F4D8-190D-4A42-998B-34D5037B107C}" type="pres">
      <dgm:prSet presAssocID="{C487581C-005D-430B-937C-F362DD2B43CC}" presName="childText" presStyleLbl="revTx" presStyleIdx="1" presStyleCnt="3" custLinFactNeighborY="36885">
        <dgm:presLayoutVars>
          <dgm:bulletEnabled val="1"/>
        </dgm:presLayoutVars>
      </dgm:prSet>
      <dgm:spPr/>
    </dgm:pt>
    <dgm:pt modelId="{0C6250E1-16C7-4468-9673-D02DD1169685}" type="pres">
      <dgm:prSet presAssocID="{489E8178-38B9-4004-ABDE-7EFCA511135D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7438BCAD-2F7D-41A1-8E95-AE8439AF2BF6}" type="pres">
      <dgm:prSet presAssocID="{489E8178-38B9-4004-ABDE-7EFCA511135D}" presName="childText" presStyleLbl="revTx" presStyleIdx="2" presStyleCnt="3" custScaleY="118314" custLinFactNeighborY="1898">
        <dgm:presLayoutVars>
          <dgm:bulletEnabled val="1"/>
        </dgm:presLayoutVars>
      </dgm:prSet>
      <dgm:spPr/>
    </dgm:pt>
  </dgm:ptLst>
  <dgm:cxnLst>
    <dgm:cxn modelId="{640FBB26-8229-4DE8-AF8D-3A61D8DE0D1C}" srcId="{D4E3E2BC-E1FC-4A7B-961E-2F587B2B0B6F}" destId="{F57E9E73-A8B8-47A2-8E84-9AD21A984C92}" srcOrd="0" destOrd="0" parTransId="{C6731B67-AD33-4F04-BD25-142B43C4258E}" sibTransId="{9129DAFE-E836-40D5-9F76-473761D46C42}"/>
    <dgm:cxn modelId="{E990812F-8C5D-46C2-B98C-E1F006F58125}" type="presOf" srcId="{62D0B233-7941-45DF-965D-76C035B08835}" destId="{B743F4D8-190D-4A42-998B-34D5037B107C}" srcOrd="0" destOrd="0" presId="urn:microsoft.com/office/officeart/2005/8/layout/vList2"/>
    <dgm:cxn modelId="{59FE2638-579F-4A9C-B26D-E68E9B971F91}" type="presOf" srcId="{FBC9B3B5-53F2-4632-B8C7-EB7564193088}" destId="{B743F4D8-190D-4A42-998B-34D5037B107C}" srcOrd="0" destOrd="1" presId="urn:microsoft.com/office/officeart/2005/8/layout/vList2"/>
    <dgm:cxn modelId="{2DDFCA38-93B8-428C-B96E-29CA4624C65B}" type="presOf" srcId="{6FAECECF-2DDA-4723-92EF-E1662CBA5833}" destId="{B743F4D8-190D-4A42-998B-34D5037B107C}" srcOrd="0" destOrd="2" presId="urn:microsoft.com/office/officeart/2005/8/layout/vList2"/>
    <dgm:cxn modelId="{7B2C9542-0472-4D08-B804-E1CD2310C479}" srcId="{C487581C-005D-430B-937C-F362DD2B43CC}" destId="{6FAECECF-2DDA-4723-92EF-E1662CBA5833}" srcOrd="2" destOrd="0" parTransId="{D94B54C9-FD3C-4FDB-8919-662C4030DD98}" sibTransId="{1A318630-3183-409C-B3AB-ADCEE491FE8B}"/>
    <dgm:cxn modelId="{09B71650-5025-4DD2-A80C-412C5AC2C4E1}" srcId="{03E037EB-70E4-4487-87F8-735C98E42FA2}" destId="{D4E3E2BC-E1FC-4A7B-961E-2F587B2B0B6F}" srcOrd="0" destOrd="0" parTransId="{203DFE4E-8C1E-44E6-A66B-968BA3143717}" sibTransId="{DFF9C04A-5081-422B-A0CC-068B05DF04F4}"/>
    <dgm:cxn modelId="{AF4AAE7E-DF6E-4B42-AFF9-7099C63D40FA}" type="presOf" srcId="{03E037EB-70E4-4487-87F8-735C98E42FA2}" destId="{646DFA94-3461-4F5C-B256-ABA727A9510A}" srcOrd="0" destOrd="0" presId="urn:microsoft.com/office/officeart/2005/8/layout/vList2"/>
    <dgm:cxn modelId="{BEC1CA86-1E95-4975-ADF8-E0A8D71D4711}" srcId="{489E8178-38B9-4004-ABDE-7EFCA511135D}" destId="{DD2B1AB2-1DE7-407C-9008-2F1CB47717DB}" srcOrd="0" destOrd="0" parTransId="{AD238A68-638A-449C-B9F0-B517884459B9}" sibTransId="{05F85DE0-E8FE-4B4A-BF1B-260CC9200AA3}"/>
    <dgm:cxn modelId="{9D85BB95-8369-4DD3-864A-9010861ACC6E}" type="presOf" srcId="{BFBCA07D-2900-4AFF-A87E-06E87EE7E5BE}" destId="{9DC30CB3-5443-4E4F-8798-717384E476F7}" srcOrd="0" destOrd="1" presId="urn:microsoft.com/office/officeart/2005/8/layout/vList2"/>
    <dgm:cxn modelId="{6F2C6FAB-8341-49CA-8D68-EE5980300A41}" type="presOf" srcId="{489E8178-38B9-4004-ABDE-7EFCA511135D}" destId="{0C6250E1-16C7-4468-9673-D02DD1169685}" srcOrd="0" destOrd="0" presId="urn:microsoft.com/office/officeart/2005/8/layout/vList2"/>
    <dgm:cxn modelId="{B6ED98C1-11E2-4553-AE36-B44AB208DE19}" srcId="{03E037EB-70E4-4487-87F8-735C98E42FA2}" destId="{489E8178-38B9-4004-ABDE-7EFCA511135D}" srcOrd="2" destOrd="0" parTransId="{74746366-222E-471B-A28C-CA54572E2B80}" sibTransId="{C7468AF5-97D1-40BE-8D37-3990D87AE495}"/>
    <dgm:cxn modelId="{62C34EC6-DBCF-49F3-BD3C-1F179FCEAE4B}" type="presOf" srcId="{C487581C-005D-430B-937C-F362DD2B43CC}" destId="{BB10665E-3681-48AF-8D13-2B8A0C41A91D}" srcOrd="0" destOrd="0" presId="urn:microsoft.com/office/officeart/2005/8/layout/vList2"/>
    <dgm:cxn modelId="{58EE1FC8-947F-4525-A720-41CBF430A9EF}" srcId="{03E037EB-70E4-4487-87F8-735C98E42FA2}" destId="{C487581C-005D-430B-937C-F362DD2B43CC}" srcOrd="1" destOrd="0" parTransId="{FB051B0F-66F1-42F7-BAC6-60110C7D4474}" sibTransId="{CDC22909-70EF-469D-A313-D5927F76B661}"/>
    <dgm:cxn modelId="{29AB30CD-8B1A-4A41-83BB-C673DCDA9C77}" type="presOf" srcId="{F57E9E73-A8B8-47A2-8E84-9AD21A984C92}" destId="{9DC30CB3-5443-4E4F-8798-717384E476F7}" srcOrd="0" destOrd="0" presId="urn:microsoft.com/office/officeart/2005/8/layout/vList2"/>
    <dgm:cxn modelId="{D80841CE-0B31-488F-A38D-B7A22A1D5288}" srcId="{C487581C-005D-430B-937C-F362DD2B43CC}" destId="{62D0B233-7941-45DF-965D-76C035B08835}" srcOrd="0" destOrd="0" parTransId="{BCF58D5C-F21F-4428-A0B2-C52082FD2DC8}" sibTransId="{61F4B80F-C859-4474-9068-E9F1519F0064}"/>
    <dgm:cxn modelId="{381E70EB-3B4B-406F-8506-F51A0C7327E8}" type="presOf" srcId="{DD2B1AB2-1DE7-407C-9008-2F1CB47717DB}" destId="{7438BCAD-2F7D-41A1-8E95-AE8439AF2BF6}" srcOrd="0" destOrd="0" presId="urn:microsoft.com/office/officeart/2005/8/layout/vList2"/>
    <dgm:cxn modelId="{B413CEEE-552C-45E6-A1FD-438ECB17A0F9}" srcId="{D4E3E2BC-E1FC-4A7B-961E-2F587B2B0B6F}" destId="{BFBCA07D-2900-4AFF-A87E-06E87EE7E5BE}" srcOrd="1" destOrd="0" parTransId="{26A39FE8-80BC-4652-86AB-D2BC7855380E}" sibTransId="{EFA4C316-D798-4792-A33F-C1673D28AA12}"/>
    <dgm:cxn modelId="{B3B982F2-FEBB-401B-AF10-A768F3B743A2}" srcId="{C487581C-005D-430B-937C-F362DD2B43CC}" destId="{FBC9B3B5-53F2-4632-B8C7-EB7564193088}" srcOrd="1" destOrd="0" parTransId="{CB6E12B4-C116-484C-BDD4-5D7E19523629}" sibTransId="{ACDB798D-FA07-4C1E-B1DF-C7334DA50E77}"/>
    <dgm:cxn modelId="{488378F4-9557-4833-9135-BB1F8003B912}" type="presOf" srcId="{D4E3E2BC-E1FC-4A7B-961E-2F587B2B0B6F}" destId="{EC95F453-F64D-43CF-93BF-7EB0427E952A}" srcOrd="0" destOrd="0" presId="urn:microsoft.com/office/officeart/2005/8/layout/vList2"/>
    <dgm:cxn modelId="{A884AF79-A5A6-4E46-9AA1-5ED15C8CF4F7}" type="presParOf" srcId="{646DFA94-3461-4F5C-B256-ABA727A9510A}" destId="{EC95F453-F64D-43CF-93BF-7EB0427E952A}" srcOrd="0" destOrd="0" presId="urn:microsoft.com/office/officeart/2005/8/layout/vList2"/>
    <dgm:cxn modelId="{80EB678E-950D-4418-ADC4-2A0369849E03}" type="presParOf" srcId="{646DFA94-3461-4F5C-B256-ABA727A9510A}" destId="{9DC30CB3-5443-4E4F-8798-717384E476F7}" srcOrd="1" destOrd="0" presId="urn:microsoft.com/office/officeart/2005/8/layout/vList2"/>
    <dgm:cxn modelId="{E5D55DC5-3B6B-4E6D-9693-56DDB24973AD}" type="presParOf" srcId="{646DFA94-3461-4F5C-B256-ABA727A9510A}" destId="{BB10665E-3681-48AF-8D13-2B8A0C41A91D}" srcOrd="2" destOrd="0" presId="urn:microsoft.com/office/officeart/2005/8/layout/vList2"/>
    <dgm:cxn modelId="{6C10497C-2AB4-4422-8250-2E7AE7475FAD}" type="presParOf" srcId="{646DFA94-3461-4F5C-B256-ABA727A9510A}" destId="{B743F4D8-190D-4A42-998B-34D5037B107C}" srcOrd="3" destOrd="0" presId="urn:microsoft.com/office/officeart/2005/8/layout/vList2"/>
    <dgm:cxn modelId="{70E889D7-AF0A-429B-95CC-E050CAB30268}" type="presParOf" srcId="{646DFA94-3461-4F5C-B256-ABA727A9510A}" destId="{0C6250E1-16C7-4468-9673-D02DD1169685}" srcOrd="4" destOrd="0" presId="urn:microsoft.com/office/officeart/2005/8/layout/vList2"/>
    <dgm:cxn modelId="{32866F28-FF4D-44F7-A3EE-89BD79B611D2}" type="presParOf" srcId="{646DFA94-3461-4F5C-B256-ABA727A9510A}" destId="{7438BCAD-2F7D-41A1-8E95-AE8439AF2B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4E3E2BC-E1FC-4A7B-961E-2F587B2B0B6F}">
      <dgm:prSet custT="1"/>
      <dgm:spPr/>
      <dgm:t>
        <a:bodyPr/>
        <a:lstStyle/>
        <a:p>
          <a:pPr rtl="0"/>
          <a:r>
            <a:rPr lang="id-ID" sz="1800" b="1" dirty="0"/>
            <a:t>1. </a:t>
          </a:r>
          <a:r>
            <a:rPr lang="en-US" sz="1800" b="1" dirty="0" err="1"/>
            <a:t>Sejarah</a:t>
          </a:r>
          <a:r>
            <a:rPr lang="en-US" sz="1800" b="1" dirty="0"/>
            <a:t> Unit </a:t>
          </a:r>
          <a:r>
            <a:rPr lang="en-US" sz="1800" b="1" dirty="0" err="1"/>
            <a:t>Pengelola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endParaRPr lang="en-US" sz="1800" b="1" dirty="0"/>
        </a:p>
      </dgm:t>
    </dgm:pt>
    <dgm:pt modelId="{203DFE4E-8C1E-44E6-A66B-968BA3143717}" type="parTrans" cxnId="{09B71650-5025-4DD2-A80C-412C5AC2C4E1}">
      <dgm:prSet/>
      <dgm:spPr/>
      <dgm:t>
        <a:bodyPr/>
        <a:lstStyle/>
        <a:p>
          <a:endParaRPr lang="en-US" sz="1800" b="1"/>
        </a:p>
      </dgm:t>
    </dgm:pt>
    <dgm:pt modelId="{DFF9C04A-5081-422B-A0CC-068B05DF04F4}" type="sibTrans" cxnId="{09B71650-5025-4DD2-A80C-412C5AC2C4E1}">
      <dgm:prSet/>
      <dgm:spPr/>
      <dgm:t>
        <a:bodyPr/>
        <a:lstStyle/>
        <a:p>
          <a:endParaRPr lang="en-US" sz="1800" b="1"/>
        </a:p>
      </dgm:t>
    </dgm:pt>
    <dgm:pt modelId="{F57E9E73-A8B8-47A2-8E84-9AD21A984C92}">
      <dgm:prSet custT="1"/>
      <dgm:spPr/>
      <dgm:t>
        <a:bodyPr/>
        <a:lstStyle/>
        <a:p>
          <a:pPr rtl="0"/>
          <a:r>
            <a:rPr lang="en-US" sz="1800" b="1" dirty="0" err="1">
              <a:latin typeface="+mn-lt"/>
            </a:rPr>
            <a:t>Menjelaskan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riwayat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pendirian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dan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perkembangan</a:t>
          </a:r>
          <a:r>
            <a:rPr lang="en-US" sz="1800" b="1" dirty="0">
              <a:latin typeface="+mn-lt"/>
            </a:rPr>
            <a:t> UPPS </a:t>
          </a:r>
          <a:r>
            <a:rPr lang="en-US" sz="1800" b="1" dirty="0" err="1">
              <a:latin typeface="+mn-lt"/>
            </a:rPr>
            <a:t>dan</a:t>
          </a:r>
          <a:r>
            <a:rPr lang="en-US" sz="1800" b="1" dirty="0">
              <a:latin typeface="+mn-lt"/>
            </a:rPr>
            <a:t> program </a:t>
          </a:r>
          <a:r>
            <a:rPr lang="en-US" sz="1800" b="1" dirty="0" err="1">
              <a:latin typeface="+mn-lt"/>
            </a:rPr>
            <a:t>studi</a:t>
          </a:r>
          <a:r>
            <a:rPr lang="en-US" sz="1800" b="1" dirty="0">
              <a:latin typeface="+mn-lt"/>
            </a:rPr>
            <a:t> yang </a:t>
          </a:r>
          <a:r>
            <a:rPr lang="en-US" sz="1800" b="1" dirty="0" err="1">
              <a:latin typeface="+mn-lt"/>
            </a:rPr>
            <a:t>diakreditasi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secara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ringkas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dan</a:t>
          </a:r>
          <a:r>
            <a:rPr lang="en-US" sz="1800" b="1" dirty="0">
              <a:latin typeface="+mn-lt"/>
            </a:rPr>
            <a:t> </a:t>
          </a:r>
          <a:r>
            <a:rPr lang="en-US" sz="1800" b="1" dirty="0" err="1">
              <a:latin typeface="+mn-lt"/>
            </a:rPr>
            <a:t>jelas</a:t>
          </a:r>
          <a:r>
            <a:rPr lang="en-US" sz="1800" b="1" dirty="0">
              <a:latin typeface="+mn-lt"/>
            </a:rPr>
            <a:t>.</a:t>
          </a:r>
        </a:p>
      </dgm:t>
    </dgm:pt>
    <dgm:pt modelId="{C6731B67-AD33-4F04-BD25-142B43C4258E}" type="parTrans" cxnId="{640FBB26-8229-4DE8-AF8D-3A61D8DE0D1C}">
      <dgm:prSet/>
      <dgm:spPr/>
      <dgm:t>
        <a:bodyPr/>
        <a:lstStyle/>
        <a:p>
          <a:endParaRPr lang="en-US" sz="1800" b="1"/>
        </a:p>
      </dgm:t>
    </dgm:pt>
    <dgm:pt modelId="{9129DAFE-E836-40D5-9F76-473761D46C42}" type="sibTrans" cxnId="{640FBB26-8229-4DE8-AF8D-3A61D8DE0D1C}">
      <dgm:prSet/>
      <dgm:spPr/>
      <dgm:t>
        <a:bodyPr/>
        <a:lstStyle/>
        <a:p>
          <a:endParaRPr lang="en-US" sz="1800" b="1"/>
        </a:p>
      </dgm:t>
    </dgm:pt>
    <dgm:pt modelId="{C487581C-005D-430B-937C-F362DD2B43CC}">
      <dgm:prSet custT="1"/>
      <dgm:spPr/>
      <dgm:t>
        <a:bodyPr/>
        <a:lstStyle/>
        <a:p>
          <a:pPr rtl="0"/>
          <a:r>
            <a:rPr lang="id-ID" sz="1800" b="1" dirty="0"/>
            <a:t>2. </a:t>
          </a:r>
          <a:r>
            <a:rPr lang="en-US" sz="1800" b="1" dirty="0" err="1"/>
            <a:t>Visi</a:t>
          </a:r>
          <a:r>
            <a:rPr lang="en-US" sz="1800" b="1" dirty="0"/>
            <a:t>, </a:t>
          </a:r>
          <a:r>
            <a:rPr lang="en-US" sz="1800" b="1" dirty="0" err="1"/>
            <a:t>misi</a:t>
          </a:r>
          <a:r>
            <a:rPr lang="en-US" sz="1800" b="1" dirty="0"/>
            <a:t>, </a:t>
          </a:r>
          <a:r>
            <a:rPr lang="en-US" sz="1800" b="1" dirty="0" err="1"/>
            <a:t>tujuan</a:t>
          </a:r>
          <a:r>
            <a:rPr lang="en-US" sz="1800" b="1" dirty="0"/>
            <a:t>, </a:t>
          </a:r>
          <a:r>
            <a:rPr lang="en-US" sz="1800" b="1" dirty="0" err="1"/>
            <a:t>strategi</a:t>
          </a:r>
          <a:r>
            <a:rPr lang="en-US" sz="1800" b="1" dirty="0"/>
            <a:t>,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nilai</a:t>
          </a:r>
          <a:endParaRPr lang="en-US" sz="1800" b="1" dirty="0"/>
        </a:p>
      </dgm:t>
    </dgm:pt>
    <dgm:pt modelId="{FB051B0F-66F1-42F7-BAC6-60110C7D4474}" type="parTrans" cxnId="{58EE1FC8-947F-4525-A720-41CBF430A9EF}">
      <dgm:prSet/>
      <dgm:spPr/>
      <dgm:t>
        <a:bodyPr/>
        <a:lstStyle/>
        <a:p>
          <a:endParaRPr lang="en-US" sz="1800" b="1"/>
        </a:p>
      </dgm:t>
    </dgm:pt>
    <dgm:pt modelId="{CDC22909-70EF-469D-A313-D5927F76B661}" type="sibTrans" cxnId="{58EE1FC8-947F-4525-A720-41CBF430A9EF}">
      <dgm:prSet/>
      <dgm:spPr/>
      <dgm:t>
        <a:bodyPr/>
        <a:lstStyle/>
        <a:p>
          <a:endParaRPr lang="en-US" sz="1800" b="1"/>
        </a:p>
      </dgm:t>
    </dgm:pt>
    <dgm:pt modelId="{62D0B233-7941-45DF-965D-76C035B08835}">
      <dgm:prSet custT="1"/>
      <dgm:spPr/>
      <dgm:t>
        <a:bodyPr/>
        <a:lstStyle/>
        <a:p>
          <a:pPr rtl="0"/>
          <a:r>
            <a:rPr lang="en-US" sz="1800" b="1" dirty="0" err="1"/>
            <a:t>Deskripsi</a:t>
          </a:r>
          <a:r>
            <a:rPr lang="en-US" sz="1800" b="1" dirty="0"/>
            <a:t> </a:t>
          </a:r>
          <a:r>
            <a:rPr lang="en-US" sz="1800" b="1" dirty="0" err="1"/>
            <a:t>singkat</a:t>
          </a:r>
          <a:r>
            <a:rPr lang="en-US" sz="1800" b="1" dirty="0"/>
            <a:t> </a:t>
          </a:r>
          <a:r>
            <a:rPr lang="en-US" sz="1800" b="1" dirty="0" err="1"/>
            <a:t>visi</a:t>
          </a:r>
          <a:r>
            <a:rPr lang="en-US" sz="1800" b="1" dirty="0"/>
            <a:t>, </a:t>
          </a:r>
          <a:r>
            <a:rPr lang="en-US" sz="1800" b="1" dirty="0" err="1"/>
            <a:t>misi</a:t>
          </a:r>
          <a:r>
            <a:rPr lang="en-US" sz="1800" b="1" dirty="0"/>
            <a:t>, </a:t>
          </a:r>
          <a:r>
            <a:rPr lang="en-US" sz="1800" b="1" dirty="0" err="1"/>
            <a:t>tujuan</a:t>
          </a:r>
          <a:r>
            <a:rPr lang="en-US" sz="1800" b="1" dirty="0"/>
            <a:t>, </a:t>
          </a:r>
          <a:r>
            <a:rPr lang="en-US" sz="1800" b="1" dirty="0" err="1"/>
            <a:t>strategi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nilai</a:t>
          </a:r>
          <a:r>
            <a:rPr lang="en-US" sz="1800" b="1" dirty="0"/>
            <a:t> yang </a:t>
          </a:r>
          <a:r>
            <a:rPr lang="en-US" sz="1800" b="1" dirty="0" err="1"/>
            <a:t>diterapkan</a:t>
          </a:r>
          <a:r>
            <a:rPr lang="en-US" sz="1800" b="1" dirty="0"/>
            <a:t> di UPPS </a:t>
          </a:r>
          <a:r>
            <a:rPr lang="en-US" sz="1800" b="1" dirty="0" err="1"/>
            <a:t>dan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 yang </a:t>
          </a:r>
          <a:r>
            <a:rPr lang="en-US" sz="1800" b="1" dirty="0" err="1"/>
            <a:t>diakreditasi</a:t>
          </a:r>
          <a:r>
            <a:rPr lang="en-US" sz="1800" b="1" dirty="0"/>
            <a:t> (</a:t>
          </a:r>
          <a:r>
            <a:rPr lang="en-US" sz="1800" b="1" dirty="0" err="1"/>
            <a:t>visi</a:t>
          </a:r>
          <a:r>
            <a:rPr lang="en-US" sz="1800" b="1" dirty="0"/>
            <a:t> </a:t>
          </a:r>
          <a:r>
            <a:rPr lang="en-US" sz="1800" b="1" dirty="0" err="1"/>
            <a:t>keilmuan</a:t>
          </a:r>
          <a:r>
            <a:rPr lang="en-US" sz="1800" b="1" dirty="0"/>
            <a:t>/scientific vision).</a:t>
          </a:r>
        </a:p>
      </dgm:t>
    </dgm:pt>
    <dgm:pt modelId="{BCF58D5C-F21F-4428-A0B2-C52082FD2DC8}" type="parTrans" cxnId="{D80841CE-0B31-488F-A38D-B7A22A1D5288}">
      <dgm:prSet/>
      <dgm:spPr/>
      <dgm:t>
        <a:bodyPr/>
        <a:lstStyle/>
        <a:p>
          <a:endParaRPr lang="en-US" sz="1800" b="1"/>
        </a:p>
      </dgm:t>
    </dgm:pt>
    <dgm:pt modelId="{61F4B80F-C859-4474-9068-E9F1519F0064}" type="sibTrans" cxnId="{D80841CE-0B31-488F-A38D-B7A22A1D5288}">
      <dgm:prSet/>
      <dgm:spPr/>
      <dgm:t>
        <a:bodyPr/>
        <a:lstStyle/>
        <a:p>
          <a:endParaRPr lang="en-US" sz="1800" b="1"/>
        </a:p>
      </dgm:t>
    </dgm:pt>
    <dgm:pt modelId="{489E8178-38B9-4004-ABDE-7EFCA511135D}">
      <dgm:prSet custT="1"/>
      <dgm:spPr/>
      <dgm:t>
        <a:bodyPr/>
        <a:lstStyle/>
        <a:p>
          <a:pPr rtl="0"/>
          <a:r>
            <a:rPr lang="id-ID" sz="1800" b="1" dirty="0"/>
            <a:t>3. </a:t>
          </a:r>
          <a:r>
            <a:rPr lang="en-US" sz="1800" b="1" dirty="0" err="1"/>
            <a:t>Organisasi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id-ID" sz="1800" b="1" dirty="0"/>
            <a:t>t</a:t>
          </a:r>
          <a:r>
            <a:rPr lang="en-US" sz="1800" b="1" dirty="0" err="1"/>
            <a:t>ata</a:t>
          </a:r>
          <a:r>
            <a:rPr lang="en-US" sz="1800" b="1" dirty="0"/>
            <a:t> </a:t>
          </a:r>
          <a:r>
            <a:rPr lang="id-ID" sz="1800" b="1" dirty="0"/>
            <a:t>k</a:t>
          </a:r>
          <a:r>
            <a:rPr lang="en-US" sz="1800" b="1" dirty="0" err="1"/>
            <a:t>erja</a:t>
          </a:r>
          <a:endParaRPr lang="en-US" sz="1800" b="1" dirty="0"/>
        </a:p>
      </dgm:t>
    </dgm:pt>
    <dgm:pt modelId="{74746366-222E-471B-A28C-CA54572E2B80}" type="parTrans" cxnId="{B6ED98C1-11E2-4553-AE36-B44AB208DE19}">
      <dgm:prSet/>
      <dgm:spPr/>
      <dgm:t>
        <a:bodyPr/>
        <a:lstStyle/>
        <a:p>
          <a:endParaRPr lang="en-US" sz="1800" b="1"/>
        </a:p>
      </dgm:t>
    </dgm:pt>
    <dgm:pt modelId="{C7468AF5-97D1-40BE-8D37-3990D87AE495}" type="sibTrans" cxnId="{B6ED98C1-11E2-4553-AE36-B44AB208DE19}">
      <dgm:prSet/>
      <dgm:spPr/>
      <dgm:t>
        <a:bodyPr/>
        <a:lstStyle/>
        <a:p>
          <a:endParaRPr lang="en-US" sz="1800" b="1"/>
        </a:p>
      </dgm:t>
    </dgm:pt>
    <dgm:pt modelId="{DD2B1AB2-1DE7-407C-9008-2F1CB47717DB}">
      <dgm:prSet custT="1"/>
      <dgm:spPr/>
      <dgm:t>
        <a:bodyPr/>
        <a:lstStyle/>
        <a:p>
          <a:pPr rtl="0"/>
          <a:r>
            <a:rPr lang="en-US" sz="1800" b="1" dirty="0" err="1"/>
            <a:t>Informasi</a:t>
          </a:r>
          <a:r>
            <a:rPr lang="en-US" sz="1800" b="1" dirty="0"/>
            <a:t> </a:t>
          </a:r>
          <a:r>
            <a:rPr lang="en-US" sz="1800" b="1" dirty="0" err="1"/>
            <a:t>dokumen</a:t>
          </a:r>
          <a:r>
            <a:rPr lang="en-US" sz="1800" b="1" dirty="0"/>
            <a:t> formal </a:t>
          </a:r>
          <a:r>
            <a:rPr lang="en-US" sz="1800" b="1" dirty="0" err="1"/>
            <a:t>organisasi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kerja</a:t>
          </a:r>
          <a:r>
            <a:rPr lang="en-US" sz="1800" b="1" dirty="0"/>
            <a:t> yang </a:t>
          </a:r>
          <a:r>
            <a:rPr lang="en-US" sz="1800" b="1" dirty="0" err="1"/>
            <a:t>saat</a:t>
          </a:r>
          <a:r>
            <a:rPr lang="en-US" sz="1800" b="1" dirty="0"/>
            <a:t> </a:t>
          </a:r>
          <a:r>
            <a:rPr lang="en-US" sz="1800" b="1" dirty="0" err="1"/>
            <a:t>ini</a:t>
          </a:r>
          <a:r>
            <a:rPr lang="en-US" sz="1800" b="1" dirty="0"/>
            <a:t> </a:t>
          </a:r>
          <a:r>
            <a:rPr lang="en-US" sz="1800" b="1" dirty="0" err="1"/>
            <a:t>berlaku</a:t>
          </a:r>
          <a:r>
            <a:rPr lang="en-US" sz="1800" b="1" dirty="0"/>
            <a:t>, </a:t>
          </a:r>
          <a:r>
            <a:rPr lang="en-US" sz="1800" b="1" dirty="0" err="1"/>
            <a:t>termasuk</a:t>
          </a:r>
          <a:r>
            <a:rPr lang="en-US" sz="1800" b="1" dirty="0"/>
            <a:t> </a:t>
          </a:r>
          <a:r>
            <a:rPr lang="en-US" sz="1800" b="1" dirty="0" err="1"/>
            <a:t>uraian</a:t>
          </a:r>
          <a:r>
            <a:rPr lang="en-US" sz="1800" b="1" dirty="0"/>
            <a:t> </a:t>
          </a:r>
          <a:r>
            <a:rPr lang="en-US" sz="1800" b="1" dirty="0" err="1"/>
            <a:t>secara</a:t>
          </a:r>
          <a:r>
            <a:rPr lang="en-US" sz="1800" b="1" dirty="0"/>
            <a:t> </a:t>
          </a:r>
          <a:r>
            <a:rPr lang="en-US" sz="1800" b="1" dirty="0" err="1"/>
            <a:t>ringkas</a:t>
          </a:r>
          <a:r>
            <a:rPr lang="en-US" sz="1800" b="1" dirty="0"/>
            <a:t> </a:t>
          </a:r>
          <a:r>
            <a:rPr lang="en-US" sz="1800" b="1" dirty="0" err="1"/>
            <a:t>tentang</a:t>
          </a:r>
          <a:r>
            <a:rPr lang="en-US" sz="1800" b="1" dirty="0"/>
            <a:t> </a:t>
          </a:r>
          <a:r>
            <a:rPr lang="en-US" sz="1800" b="1" dirty="0" err="1"/>
            <a:t>struktur</a:t>
          </a:r>
          <a:r>
            <a:rPr lang="en-US" sz="1800" b="1" dirty="0"/>
            <a:t> </a:t>
          </a:r>
          <a:r>
            <a:rPr lang="en-US" sz="1800" b="1" dirty="0" err="1"/>
            <a:t>organisasi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tata</a:t>
          </a:r>
          <a:r>
            <a:rPr lang="en-US" sz="1800" b="1" dirty="0"/>
            <a:t> </a:t>
          </a:r>
          <a:r>
            <a:rPr lang="en-US" sz="1800" b="1" dirty="0" err="1"/>
            <a:t>kerja</a:t>
          </a:r>
          <a:r>
            <a:rPr lang="en-US" sz="1800" b="1" dirty="0"/>
            <a:t> UPPS </a:t>
          </a:r>
          <a:r>
            <a:rPr lang="en-US" sz="1800" b="1" dirty="0" err="1"/>
            <a:t>dan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, </a:t>
          </a:r>
          <a:r>
            <a:rPr lang="en-US" sz="1800" b="1" dirty="0" err="1"/>
            <a:t>tugas</a:t>
          </a:r>
          <a:r>
            <a:rPr lang="en-US" sz="1800" b="1" dirty="0"/>
            <a:t> </a:t>
          </a:r>
          <a:r>
            <a:rPr lang="en-US" sz="1800" b="1" dirty="0" err="1"/>
            <a:t>pokok</a:t>
          </a:r>
          <a:r>
            <a:rPr lang="en-US" sz="1800" b="1" dirty="0"/>
            <a:t>,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fungsinya</a:t>
          </a:r>
          <a:r>
            <a:rPr lang="en-US" sz="1800" b="1" dirty="0"/>
            <a:t> (</a:t>
          </a:r>
          <a:r>
            <a:rPr lang="en-US" sz="1800" b="1" dirty="0" err="1"/>
            <a:t>tupoksi</a:t>
          </a:r>
          <a:r>
            <a:rPr lang="en-US" sz="1800" b="1" dirty="0"/>
            <a:t>).</a:t>
          </a:r>
        </a:p>
      </dgm:t>
    </dgm:pt>
    <dgm:pt modelId="{AD238A68-638A-449C-B9F0-B517884459B9}" type="parTrans" cxnId="{BEC1CA86-1E95-4975-ADF8-E0A8D71D4711}">
      <dgm:prSet/>
      <dgm:spPr/>
      <dgm:t>
        <a:bodyPr/>
        <a:lstStyle/>
        <a:p>
          <a:endParaRPr lang="en-US" sz="1800" b="1"/>
        </a:p>
      </dgm:t>
    </dgm:pt>
    <dgm:pt modelId="{05F85DE0-E8FE-4B4A-BF1B-260CC9200AA3}" type="sibTrans" cxnId="{BEC1CA86-1E95-4975-ADF8-E0A8D71D4711}">
      <dgm:prSet/>
      <dgm:spPr/>
      <dgm:t>
        <a:bodyPr/>
        <a:lstStyle/>
        <a:p>
          <a:endParaRPr lang="en-US" sz="1800" b="1"/>
        </a:p>
      </dgm:t>
    </dgm:pt>
    <dgm:pt modelId="{19A39D42-6085-4EFA-BCD6-32FF9BA2B3CA}">
      <dgm:prSet custT="1"/>
      <dgm:spPr/>
      <dgm:t>
        <a:bodyPr/>
        <a:lstStyle/>
        <a:p>
          <a:pPr rtl="0"/>
          <a:r>
            <a:rPr lang="id-ID" sz="1800" b="1" dirty="0"/>
            <a:t>4. </a:t>
          </a:r>
          <a:r>
            <a:rPr lang="en-US" sz="1800" b="1" dirty="0" err="1"/>
            <a:t>Mahasiswa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lulusan</a:t>
          </a:r>
          <a:endParaRPr lang="en-US" sz="1800" b="1" dirty="0"/>
        </a:p>
      </dgm:t>
    </dgm:pt>
    <dgm:pt modelId="{FD0C0718-31EE-4523-98CF-8075922A2596}" type="parTrans" cxnId="{C3E49F1C-772A-431D-BC12-503AAE7526A8}">
      <dgm:prSet/>
      <dgm:spPr/>
      <dgm:t>
        <a:bodyPr/>
        <a:lstStyle/>
        <a:p>
          <a:endParaRPr lang="en-US" sz="1800" b="1"/>
        </a:p>
      </dgm:t>
    </dgm:pt>
    <dgm:pt modelId="{5AE62B81-F1E2-4112-9361-963F3E93B124}" type="sibTrans" cxnId="{C3E49F1C-772A-431D-BC12-503AAE7526A8}">
      <dgm:prSet/>
      <dgm:spPr/>
      <dgm:t>
        <a:bodyPr/>
        <a:lstStyle/>
        <a:p>
          <a:endParaRPr lang="en-US" sz="1800" b="1"/>
        </a:p>
      </dgm:t>
    </dgm:pt>
    <dgm:pt modelId="{AC004A76-C47A-4985-977E-F786F3E662A8}">
      <dgm:prSet custT="1"/>
      <dgm:spPr/>
      <dgm:t>
        <a:bodyPr/>
        <a:lstStyle/>
        <a:p>
          <a:pPr rtl="0"/>
          <a:r>
            <a:rPr lang="en-US" sz="1800" b="1" dirty="0" err="1"/>
            <a:t>Deskripsi</a:t>
          </a:r>
          <a:r>
            <a:rPr lang="en-US" sz="1800" b="1" dirty="0"/>
            <a:t> </a:t>
          </a:r>
          <a:r>
            <a:rPr lang="en-US" sz="1800" b="1" dirty="0" err="1"/>
            <a:t>ringkas</a:t>
          </a:r>
          <a:r>
            <a:rPr lang="en-US" sz="1800" b="1" dirty="0"/>
            <a:t> data </a:t>
          </a:r>
          <a:r>
            <a:rPr lang="en-US" sz="1800" b="1" dirty="0" err="1"/>
            <a:t>jumlah</a:t>
          </a:r>
          <a:r>
            <a:rPr lang="en-US" sz="1800" b="1" dirty="0"/>
            <a:t> </a:t>
          </a:r>
          <a:r>
            <a:rPr lang="en-US" sz="1800" b="1" dirty="0" err="1"/>
            <a:t>mahasiswa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lulusan</a:t>
          </a:r>
          <a:r>
            <a:rPr lang="en-US" sz="1800" b="1" dirty="0"/>
            <a:t>, </a:t>
          </a:r>
          <a:r>
            <a:rPr lang="en-US" sz="1800" b="1" dirty="0" err="1"/>
            <a:t>termasuk</a:t>
          </a:r>
          <a:r>
            <a:rPr lang="en-US" sz="1800" b="1" dirty="0"/>
            <a:t> </a:t>
          </a:r>
          <a:r>
            <a:rPr lang="en-US" sz="1800" b="1" dirty="0" err="1"/>
            <a:t>kualitas</a:t>
          </a:r>
          <a:r>
            <a:rPr lang="en-US" sz="1800" b="1" dirty="0"/>
            <a:t> </a:t>
          </a:r>
          <a:r>
            <a:rPr lang="en-US" sz="1800" b="1" dirty="0" err="1"/>
            <a:t>masukan</a:t>
          </a:r>
          <a:r>
            <a:rPr lang="en-US" sz="1800" b="1" dirty="0"/>
            <a:t>, </a:t>
          </a:r>
          <a:r>
            <a:rPr lang="en-US" sz="1800" b="1" dirty="0" err="1"/>
            <a:t>prestasi</a:t>
          </a:r>
          <a:r>
            <a:rPr lang="en-US" sz="1800" b="1" dirty="0"/>
            <a:t> monumental yang </a:t>
          </a:r>
          <a:r>
            <a:rPr lang="en-US" sz="1800" b="1" dirty="0" err="1"/>
            <a:t>dicapai</a:t>
          </a:r>
          <a:r>
            <a:rPr lang="en-US" sz="1800" b="1" dirty="0"/>
            <a:t> </a:t>
          </a:r>
          <a:r>
            <a:rPr lang="en-US" sz="1800" b="1" dirty="0" err="1"/>
            <a:t>mahasiswa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lulusan</a:t>
          </a:r>
          <a:r>
            <a:rPr lang="en-US" sz="1800" b="1" dirty="0"/>
            <a:t>, </a:t>
          </a:r>
          <a:r>
            <a:rPr lang="en-US" sz="1800" b="1" dirty="0" err="1"/>
            <a:t>serta</a:t>
          </a:r>
          <a:r>
            <a:rPr lang="en-US" sz="1800" b="1" dirty="0"/>
            <a:t> </a:t>
          </a:r>
          <a:r>
            <a:rPr lang="en-US" sz="1800" b="1" dirty="0" err="1"/>
            <a:t>kinerja</a:t>
          </a:r>
          <a:r>
            <a:rPr lang="en-US" sz="1800" b="1" dirty="0"/>
            <a:t> </a:t>
          </a:r>
          <a:r>
            <a:rPr lang="en-US" sz="1800" b="1" dirty="0" err="1"/>
            <a:t>lulusan</a:t>
          </a:r>
          <a:r>
            <a:rPr lang="en-US" sz="1800" b="1" dirty="0"/>
            <a:t> </a:t>
          </a:r>
          <a:r>
            <a:rPr lang="en-US" sz="1800" b="1" dirty="0" err="1"/>
            <a:t>dari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 yang </a:t>
          </a:r>
          <a:r>
            <a:rPr lang="en-US" sz="1800" b="1" dirty="0" err="1"/>
            <a:t>diselenggarakan</a:t>
          </a:r>
          <a:r>
            <a:rPr lang="en-US" sz="1800" b="1" dirty="0"/>
            <a:t> UPPS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penekanan</a:t>
          </a:r>
          <a:r>
            <a:rPr lang="en-US" sz="1800" b="1" dirty="0"/>
            <a:t> </a:t>
          </a:r>
          <a:r>
            <a:rPr lang="en-US" sz="1800" b="1" dirty="0" err="1"/>
            <a:t>lebih</a:t>
          </a:r>
          <a:r>
            <a:rPr lang="en-US" sz="1800" b="1" dirty="0"/>
            <a:t> </a:t>
          </a:r>
          <a:r>
            <a:rPr lang="en-US" sz="1800" b="1" dirty="0" err="1"/>
            <a:t>spesifik</a:t>
          </a:r>
          <a:r>
            <a:rPr lang="en-US" sz="1800" b="1" dirty="0"/>
            <a:t> </a:t>
          </a:r>
          <a:r>
            <a:rPr lang="en-US" sz="1800" b="1" dirty="0" err="1"/>
            <a:t>pada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 yang </a:t>
          </a:r>
          <a:r>
            <a:rPr lang="en-US" sz="1800" b="1" dirty="0" err="1"/>
            <a:t>diakreditasi</a:t>
          </a:r>
          <a:r>
            <a:rPr lang="en-US" sz="1800" b="1" dirty="0"/>
            <a:t>.</a:t>
          </a:r>
        </a:p>
      </dgm:t>
    </dgm:pt>
    <dgm:pt modelId="{1E8EF3B7-1BC5-4647-948E-8779DC89001E}" type="parTrans" cxnId="{EB4B0AAA-8C1C-4BD7-9C11-33ECC8F74A56}">
      <dgm:prSet/>
      <dgm:spPr/>
      <dgm:t>
        <a:bodyPr/>
        <a:lstStyle/>
        <a:p>
          <a:endParaRPr lang="en-US" sz="1800" b="1"/>
        </a:p>
      </dgm:t>
    </dgm:pt>
    <dgm:pt modelId="{2031C0F0-71BC-4D0A-B850-54168B1B7A29}" type="sibTrans" cxnId="{EB4B0AAA-8C1C-4BD7-9C11-33ECC8F74A56}">
      <dgm:prSet/>
      <dgm:spPr/>
      <dgm:t>
        <a:bodyPr/>
        <a:lstStyle/>
        <a:p>
          <a:endParaRPr lang="en-US" sz="1800" b="1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EC95F453-F64D-43CF-93BF-7EB0427E952A}" type="pres">
      <dgm:prSet presAssocID="{D4E3E2BC-E1FC-4A7B-961E-2F587B2B0B6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DC30CB3-5443-4E4F-8798-717384E476F7}" type="pres">
      <dgm:prSet presAssocID="{D4E3E2BC-E1FC-4A7B-961E-2F587B2B0B6F}" presName="childText" presStyleLbl="revTx" presStyleIdx="0" presStyleCnt="4">
        <dgm:presLayoutVars>
          <dgm:bulletEnabled val="1"/>
        </dgm:presLayoutVars>
      </dgm:prSet>
      <dgm:spPr/>
    </dgm:pt>
    <dgm:pt modelId="{BB10665E-3681-48AF-8D13-2B8A0C41A91D}" type="pres">
      <dgm:prSet presAssocID="{C487581C-005D-430B-937C-F362DD2B43CC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743F4D8-190D-4A42-998B-34D5037B107C}" type="pres">
      <dgm:prSet presAssocID="{C487581C-005D-430B-937C-F362DD2B43CC}" presName="childText" presStyleLbl="revTx" presStyleIdx="1" presStyleCnt="4">
        <dgm:presLayoutVars>
          <dgm:bulletEnabled val="1"/>
        </dgm:presLayoutVars>
      </dgm:prSet>
      <dgm:spPr/>
    </dgm:pt>
    <dgm:pt modelId="{0C6250E1-16C7-4468-9673-D02DD1169685}" type="pres">
      <dgm:prSet presAssocID="{489E8178-38B9-4004-ABDE-7EFCA511135D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438BCAD-2F7D-41A1-8E95-AE8439AF2BF6}" type="pres">
      <dgm:prSet presAssocID="{489E8178-38B9-4004-ABDE-7EFCA511135D}" presName="childText" presStyleLbl="revTx" presStyleIdx="2" presStyleCnt="4">
        <dgm:presLayoutVars>
          <dgm:bulletEnabled val="1"/>
        </dgm:presLayoutVars>
      </dgm:prSet>
      <dgm:spPr/>
    </dgm:pt>
    <dgm:pt modelId="{D6978E3E-6F50-4722-857B-924D7D7BF191}" type="pres">
      <dgm:prSet presAssocID="{19A39D42-6085-4EFA-BCD6-32FF9BA2B3C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F7AFCEDC-DACF-487F-B7ED-E0728F7D7B31}" type="pres">
      <dgm:prSet presAssocID="{19A39D42-6085-4EFA-BCD6-32FF9BA2B3CA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1EA83B06-4865-4858-BD15-B9EC973D2F6F}" type="presOf" srcId="{D4E3E2BC-E1FC-4A7B-961E-2F587B2B0B6F}" destId="{EC95F453-F64D-43CF-93BF-7EB0427E952A}" srcOrd="0" destOrd="0" presId="urn:microsoft.com/office/officeart/2005/8/layout/vList2"/>
    <dgm:cxn modelId="{9AC40C18-2C56-4A60-A4F7-761475271578}" type="presOf" srcId="{AC004A76-C47A-4985-977E-F786F3E662A8}" destId="{F7AFCEDC-DACF-487F-B7ED-E0728F7D7B31}" srcOrd="0" destOrd="0" presId="urn:microsoft.com/office/officeart/2005/8/layout/vList2"/>
    <dgm:cxn modelId="{AC0C471B-27E3-4C15-BC0E-A78A0026851A}" type="presOf" srcId="{489E8178-38B9-4004-ABDE-7EFCA511135D}" destId="{0C6250E1-16C7-4468-9673-D02DD1169685}" srcOrd="0" destOrd="0" presId="urn:microsoft.com/office/officeart/2005/8/layout/vList2"/>
    <dgm:cxn modelId="{C3E49F1C-772A-431D-BC12-503AAE7526A8}" srcId="{03E037EB-70E4-4487-87F8-735C98E42FA2}" destId="{19A39D42-6085-4EFA-BCD6-32FF9BA2B3CA}" srcOrd="3" destOrd="0" parTransId="{FD0C0718-31EE-4523-98CF-8075922A2596}" sibTransId="{5AE62B81-F1E2-4112-9361-963F3E93B124}"/>
    <dgm:cxn modelId="{3359591E-4F72-4C70-BEFF-FD807D0D98A3}" type="presOf" srcId="{F57E9E73-A8B8-47A2-8E84-9AD21A984C92}" destId="{9DC30CB3-5443-4E4F-8798-717384E476F7}" srcOrd="0" destOrd="0" presId="urn:microsoft.com/office/officeart/2005/8/layout/vList2"/>
    <dgm:cxn modelId="{640FBB26-8229-4DE8-AF8D-3A61D8DE0D1C}" srcId="{D4E3E2BC-E1FC-4A7B-961E-2F587B2B0B6F}" destId="{F57E9E73-A8B8-47A2-8E84-9AD21A984C92}" srcOrd="0" destOrd="0" parTransId="{C6731B67-AD33-4F04-BD25-142B43C4258E}" sibTransId="{9129DAFE-E836-40D5-9F76-473761D46C42}"/>
    <dgm:cxn modelId="{CC53893F-0E69-41FC-83A3-55EC06BB9F2F}" type="presOf" srcId="{C487581C-005D-430B-937C-F362DD2B43CC}" destId="{BB10665E-3681-48AF-8D13-2B8A0C41A91D}" srcOrd="0" destOrd="0" presId="urn:microsoft.com/office/officeart/2005/8/layout/vList2"/>
    <dgm:cxn modelId="{09B71650-5025-4DD2-A80C-412C5AC2C4E1}" srcId="{03E037EB-70E4-4487-87F8-735C98E42FA2}" destId="{D4E3E2BC-E1FC-4A7B-961E-2F587B2B0B6F}" srcOrd="0" destOrd="0" parTransId="{203DFE4E-8C1E-44E6-A66B-968BA3143717}" sibTransId="{DFF9C04A-5081-422B-A0CC-068B05DF04F4}"/>
    <dgm:cxn modelId="{24161085-6E06-4A43-9363-4553CF63DAAC}" type="presOf" srcId="{03E037EB-70E4-4487-87F8-735C98E42FA2}" destId="{646DFA94-3461-4F5C-B256-ABA727A9510A}" srcOrd="0" destOrd="0" presId="urn:microsoft.com/office/officeart/2005/8/layout/vList2"/>
    <dgm:cxn modelId="{BEC1CA86-1E95-4975-ADF8-E0A8D71D4711}" srcId="{489E8178-38B9-4004-ABDE-7EFCA511135D}" destId="{DD2B1AB2-1DE7-407C-9008-2F1CB47717DB}" srcOrd="0" destOrd="0" parTransId="{AD238A68-638A-449C-B9F0-B517884459B9}" sibTransId="{05F85DE0-E8FE-4B4A-BF1B-260CC9200AA3}"/>
    <dgm:cxn modelId="{0E4CBF94-DFA3-40D4-9C76-044A807727E1}" type="presOf" srcId="{62D0B233-7941-45DF-965D-76C035B08835}" destId="{B743F4D8-190D-4A42-998B-34D5037B107C}" srcOrd="0" destOrd="0" presId="urn:microsoft.com/office/officeart/2005/8/layout/vList2"/>
    <dgm:cxn modelId="{171AD794-EB51-4EF9-9023-C7531CFADCE6}" type="presOf" srcId="{19A39D42-6085-4EFA-BCD6-32FF9BA2B3CA}" destId="{D6978E3E-6F50-4722-857B-924D7D7BF191}" srcOrd="0" destOrd="0" presId="urn:microsoft.com/office/officeart/2005/8/layout/vList2"/>
    <dgm:cxn modelId="{6154659F-EB3A-48E8-A384-757DC7B84F5B}" type="presOf" srcId="{DD2B1AB2-1DE7-407C-9008-2F1CB47717DB}" destId="{7438BCAD-2F7D-41A1-8E95-AE8439AF2BF6}" srcOrd="0" destOrd="0" presId="urn:microsoft.com/office/officeart/2005/8/layout/vList2"/>
    <dgm:cxn modelId="{EB4B0AAA-8C1C-4BD7-9C11-33ECC8F74A56}" srcId="{19A39D42-6085-4EFA-BCD6-32FF9BA2B3CA}" destId="{AC004A76-C47A-4985-977E-F786F3E662A8}" srcOrd="0" destOrd="0" parTransId="{1E8EF3B7-1BC5-4647-948E-8779DC89001E}" sibTransId="{2031C0F0-71BC-4D0A-B850-54168B1B7A29}"/>
    <dgm:cxn modelId="{B6ED98C1-11E2-4553-AE36-B44AB208DE19}" srcId="{03E037EB-70E4-4487-87F8-735C98E42FA2}" destId="{489E8178-38B9-4004-ABDE-7EFCA511135D}" srcOrd="2" destOrd="0" parTransId="{74746366-222E-471B-A28C-CA54572E2B80}" sibTransId="{C7468AF5-97D1-40BE-8D37-3990D87AE495}"/>
    <dgm:cxn modelId="{58EE1FC8-947F-4525-A720-41CBF430A9EF}" srcId="{03E037EB-70E4-4487-87F8-735C98E42FA2}" destId="{C487581C-005D-430B-937C-F362DD2B43CC}" srcOrd="1" destOrd="0" parTransId="{FB051B0F-66F1-42F7-BAC6-60110C7D4474}" sibTransId="{CDC22909-70EF-469D-A313-D5927F76B661}"/>
    <dgm:cxn modelId="{D80841CE-0B31-488F-A38D-B7A22A1D5288}" srcId="{C487581C-005D-430B-937C-F362DD2B43CC}" destId="{62D0B233-7941-45DF-965D-76C035B08835}" srcOrd="0" destOrd="0" parTransId="{BCF58D5C-F21F-4428-A0B2-C52082FD2DC8}" sibTransId="{61F4B80F-C859-4474-9068-E9F1519F0064}"/>
    <dgm:cxn modelId="{B604E60C-4053-4957-A63F-F4799ACE342F}" type="presParOf" srcId="{646DFA94-3461-4F5C-B256-ABA727A9510A}" destId="{EC95F453-F64D-43CF-93BF-7EB0427E952A}" srcOrd="0" destOrd="0" presId="urn:microsoft.com/office/officeart/2005/8/layout/vList2"/>
    <dgm:cxn modelId="{B9CE4D9D-4FF5-497E-82A4-D8DF28AD974D}" type="presParOf" srcId="{646DFA94-3461-4F5C-B256-ABA727A9510A}" destId="{9DC30CB3-5443-4E4F-8798-717384E476F7}" srcOrd="1" destOrd="0" presId="urn:microsoft.com/office/officeart/2005/8/layout/vList2"/>
    <dgm:cxn modelId="{E45B9C36-468E-4A7E-9179-CBD79D737ED9}" type="presParOf" srcId="{646DFA94-3461-4F5C-B256-ABA727A9510A}" destId="{BB10665E-3681-48AF-8D13-2B8A0C41A91D}" srcOrd="2" destOrd="0" presId="urn:microsoft.com/office/officeart/2005/8/layout/vList2"/>
    <dgm:cxn modelId="{3D177C9B-08F3-4AB6-917B-11FC555D0DFB}" type="presParOf" srcId="{646DFA94-3461-4F5C-B256-ABA727A9510A}" destId="{B743F4D8-190D-4A42-998B-34D5037B107C}" srcOrd="3" destOrd="0" presId="urn:microsoft.com/office/officeart/2005/8/layout/vList2"/>
    <dgm:cxn modelId="{41BAAC1F-6ACE-421F-A6BA-78381549B7E2}" type="presParOf" srcId="{646DFA94-3461-4F5C-B256-ABA727A9510A}" destId="{0C6250E1-16C7-4468-9673-D02DD1169685}" srcOrd="4" destOrd="0" presId="urn:microsoft.com/office/officeart/2005/8/layout/vList2"/>
    <dgm:cxn modelId="{4EA29DB0-5C47-47F6-A017-02F1F7190C40}" type="presParOf" srcId="{646DFA94-3461-4F5C-B256-ABA727A9510A}" destId="{7438BCAD-2F7D-41A1-8E95-AE8439AF2BF6}" srcOrd="5" destOrd="0" presId="urn:microsoft.com/office/officeart/2005/8/layout/vList2"/>
    <dgm:cxn modelId="{140FC614-E318-4107-8CBA-7DF72B3F4FA3}" type="presParOf" srcId="{646DFA94-3461-4F5C-B256-ABA727A9510A}" destId="{D6978E3E-6F50-4722-857B-924D7D7BF191}" srcOrd="6" destOrd="0" presId="urn:microsoft.com/office/officeart/2005/8/layout/vList2"/>
    <dgm:cxn modelId="{1630BB41-83ED-4EF7-8C48-FFBDD5A92E5F}" type="presParOf" srcId="{646DFA94-3461-4F5C-B256-ABA727A9510A}" destId="{F7AFCEDC-DACF-487F-B7ED-E0728F7D7B31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E037EB-70E4-4487-87F8-735C98E42FA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940A34E-2E46-4615-94B9-D998A3085696}">
      <dgm:prSet custT="1"/>
      <dgm:spPr/>
      <dgm:t>
        <a:bodyPr/>
        <a:lstStyle/>
        <a:p>
          <a:pPr rtl="0"/>
          <a:r>
            <a:rPr lang="id-ID" sz="1800" b="1" dirty="0"/>
            <a:t>5. </a:t>
          </a:r>
          <a:r>
            <a:rPr lang="en-US" sz="1800" b="1" dirty="0" err="1"/>
            <a:t>Dosen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tenaga</a:t>
          </a:r>
          <a:r>
            <a:rPr lang="en-US" sz="1800" b="1" dirty="0"/>
            <a:t> </a:t>
          </a:r>
          <a:r>
            <a:rPr lang="en-US" sz="1800" b="1" dirty="0" err="1"/>
            <a:t>kependidikan</a:t>
          </a:r>
          <a:endParaRPr lang="en-US" sz="1800" b="1" dirty="0"/>
        </a:p>
      </dgm:t>
    </dgm:pt>
    <dgm:pt modelId="{509F5731-37B8-43D2-9213-29BE9914E280}" type="parTrans" cxnId="{1660E5ED-73F7-4595-8DEB-3352B7FB7387}">
      <dgm:prSet/>
      <dgm:spPr/>
      <dgm:t>
        <a:bodyPr/>
        <a:lstStyle/>
        <a:p>
          <a:endParaRPr lang="en-US" sz="1800" b="1"/>
        </a:p>
      </dgm:t>
    </dgm:pt>
    <dgm:pt modelId="{E605C631-580C-47C1-9E1C-F4C03F2A7E45}" type="sibTrans" cxnId="{1660E5ED-73F7-4595-8DEB-3352B7FB7387}">
      <dgm:prSet/>
      <dgm:spPr/>
      <dgm:t>
        <a:bodyPr/>
        <a:lstStyle/>
        <a:p>
          <a:endParaRPr lang="en-US" sz="1800" b="1"/>
        </a:p>
      </dgm:t>
    </dgm:pt>
    <dgm:pt modelId="{BF64CC27-FD5E-4CCC-8AB1-0BA352B162E4}">
      <dgm:prSet custT="1"/>
      <dgm:spPr/>
      <dgm:t>
        <a:bodyPr/>
        <a:lstStyle/>
        <a:p>
          <a:pPr rtl="0"/>
          <a:r>
            <a:rPr lang="en-US" sz="1800" b="1" dirty="0" err="1"/>
            <a:t>Informasi</a:t>
          </a:r>
          <a:r>
            <a:rPr lang="en-US" sz="1800" b="1" dirty="0"/>
            <a:t> </a:t>
          </a:r>
          <a:r>
            <a:rPr lang="en-US" sz="1800" b="1" dirty="0" err="1"/>
            <a:t>ringkas</a:t>
          </a:r>
          <a:r>
            <a:rPr lang="en-US" sz="1800" b="1" dirty="0"/>
            <a:t> </a:t>
          </a:r>
          <a:r>
            <a:rPr lang="en-US" sz="1800" b="1" dirty="0" err="1"/>
            <a:t>jumlah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kualifikasi</a:t>
          </a:r>
          <a:r>
            <a:rPr lang="en-US" sz="1800" b="1" dirty="0"/>
            <a:t> SDM (</a:t>
          </a:r>
          <a:r>
            <a:rPr lang="en-US" sz="1800" b="1" dirty="0" err="1"/>
            <a:t>dosen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tenaga</a:t>
          </a:r>
          <a:r>
            <a:rPr lang="en-US" sz="1800" b="1" dirty="0"/>
            <a:t> </a:t>
          </a:r>
          <a:r>
            <a:rPr lang="en-US" sz="1800" b="1" dirty="0" err="1"/>
            <a:t>kependidikan</a:t>
          </a:r>
          <a:r>
            <a:rPr lang="en-US" sz="1800" b="1" dirty="0"/>
            <a:t>), </a:t>
          </a:r>
          <a:r>
            <a:rPr lang="en-US" sz="1800" b="1" dirty="0" err="1"/>
            <a:t>kecukupan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kinerja</a:t>
          </a:r>
          <a:r>
            <a:rPr lang="en-US" sz="1800" b="1" dirty="0"/>
            <a:t>, </a:t>
          </a:r>
          <a:r>
            <a:rPr lang="en-US" sz="1800" b="1" dirty="0" err="1"/>
            <a:t>serta</a:t>
          </a:r>
          <a:r>
            <a:rPr lang="en-US" sz="1800" b="1" dirty="0"/>
            <a:t> </a:t>
          </a:r>
          <a:r>
            <a:rPr lang="en-US" sz="1800" b="1" dirty="0" err="1"/>
            <a:t>prestasi</a:t>
          </a:r>
          <a:r>
            <a:rPr lang="en-US" sz="1800" b="1" dirty="0"/>
            <a:t> monumental yang </a:t>
          </a:r>
          <a:r>
            <a:rPr lang="en-US" sz="1800" b="1" dirty="0" err="1"/>
            <a:t>dicapai</a:t>
          </a:r>
          <a:r>
            <a:rPr lang="en-US" sz="1800" b="1" dirty="0"/>
            <a:t>.</a:t>
          </a:r>
        </a:p>
      </dgm:t>
    </dgm:pt>
    <dgm:pt modelId="{FA8A577F-492D-4AFC-8DFE-F556F08CD922}" type="parTrans" cxnId="{8FF1B9ED-691D-44DA-BE9F-C6AD909EB4B9}">
      <dgm:prSet/>
      <dgm:spPr/>
      <dgm:t>
        <a:bodyPr/>
        <a:lstStyle/>
        <a:p>
          <a:endParaRPr lang="en-US" sz="1800" b="1"/>
        </a:p>
      </dgm:t>
    </dgm:pt>
    <dgm:pt modelId="{000FB877-E1A7-4141-A279-06FD8AEA7B2F}" type="sibTrans" cxnId="{8FF1B9ED-691D-44DA-BE9F-C6AD909EB4B9}">
      <dgm:prSet/>
      <dgm:spPr/>
      <dgm:t>
        <a:bodyPr/>
        <a:lstStyle/>
        <a:p>
          <a:endParaRPr lang="en-US" sz="1800" b="1"/>
        </a:p>
      </dgm:t>
    </dgm:pt>
    <dgm:pt modelId="{DF1AA189-DE56-4899-82F1-BBAA4A7CAA49}">
      <dgm:prSet custT="1"/>
      <dgm:spPr/>
      <dgm:t>
        <a:bodyPr/>
        <a:lstStyle/>
        <a:p>
          <a:r>
            <a:rPr lang="id-ID" sz="1800" b="1" dirty="0"/>
            <a:t>6. </a:t>
          </a:r>
          <a:r>
            <a:rPr lang="en-US" sz="1800" b="1" dirty="0" err="1"/>
            <a:t>Keuangan</a:t>
          </a:r>
          <a:r>
            <a:rPr lang="en-US" sz="1800" b="1" dirty="0"/>
            <a:t>, </a:t>
          </a:r>
          <a:r>
            <a:rPr lang="en-US" sz="1800" b="1" dirty="0" err="1"/>
            <a:t>sarana</a:t>
          </a:r>
          <a:r>
            <a:rPr lang="en-US" sz="1800" b="1" dirty="0"/>
            <a:t>,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prasarana</a:t>
          </a:r>
          <a:endParaRPr lang="en-US" sz="1800" b="1" dirty="0"/>
        </a:p>
      </dgm:t>
    </dgm:pt>
    <dgm:pt modelId="{910DAE94-1164-4874-B355-82A48B3F2817}" type="parTrans" cxnId="{6982DA53-7E5B-4C1D-87C3-29B39D216DBB}">
      <dgm:prSet/>
      <dgm:spPr/>
      <dgm:t>
        <a:bodyPr/>
        <a:lstStyle/>
        <a:p>
          <a:endParaRPr lang="en-US" sz="1800" b="1"/>
        </a:p>
      </dgm:t>
    </dgm:pt>
    <dgm:pt modelId="{00D0055D-45EC-48FF-BB43-9EC158ED0A0B}" type="sibTrans" cxnId="{6982DA53-7E5B-4C1D-87C3-29B39D216DBB}">
      <dgm:prSet/>
      <dgm:spPr/>
      <dgm:t>
        <a:bodyPr/>
        <a:lstStyle/>
        <a:p>
          <a:endParaRPr lang="en-US" sz="1800" b="1"/>
        </a:p>
      </dgm:t>
    </dgm:pt>
    <dgm:pt modelId="{E973707A-9B0D-4141-9A4E-A1DE3E432894}">
      <dgm:prSet custT="1"/>
      <dgm:spPr/>
      <dgm:t>
        <a:bodyPr/>
        <a:lstStyle/>
        <a:p>
          <a:r>
            <a:rPr lang="id-ID" sz="1800" b="1" dirty="0"/>
            <a:t>8. </a:t>
          </a:r>
          <a:r>
            <a:rPr lang="en-US" sz="1800" b="1" dirty="0" err="1"/>
            <a:t>Kinerja</a:t>
          </a:r>
          <a:r>
            <a:rPr lang="en-US" sz="1800" b="1" dirty="0"/>
            <a:t> Unit </a:t>
          </a:r>
          <a:r>
            <a:rPr lang="en-US" sz="1800" b="1" dirty="0" err="1"/>
            <a:t>Pengelola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endParaRPr lang="en-US" sz="1800" b="1" dirty="0"/>
        </a:p>
      </dgm:t>
    </dgm:pt>
    <dgm:pt modelId="{F1ED6F88-FFFC-4DE0-B00D-DED7F109DD83}" type="parTrans" cxnId="{C39CAC6F-31D1-4006-BDBE-46AA254A27AC}">
      <dgm:prSet/>
      <dgm:spPr/>
      <dgm:t>
        <a:bodyPr/>
        <a:lstStyle/>
        <a:p>
          <a:endParaRPr lang="en-US" sz="1800" b="1"/>
        </a:p>
      </dgm:t>
    </dgm:pt>
    <dgm:pt modelId="{F95A84A8-778D-420D-B6DD-392044ABF5C0}" type="sibTrans" cxnId="{C39CAC6F-31D1-4006-BDBE-46AA254A27AC}">
      <dgm:prSet/>
      <dgm:spPr/>
      <dgm:t>
        <a:bodyPr/>
        <a:lstStyle/>
        <a:p>
          <a:endParaRPr lang="en-US" sz="1800" b="1"/>
        </a:p>
      </dgm:t>
    </dgm:pt>
    <dgm:pt modelId="{16D16AA4-869D-4C19-921F-BF1164470351}">
      <dgm:prSet custT="1"/>
      <dgm:spPr/>
      <dgm:t>
        <a:bodyPr/>
        <a:lstStyle/>
        <a:p>
          <a:r>
            <a:rPr lang="en-US" sz="1800" b="1" dirty="0" err="1"/>
            <a:t>Deskripsi</a:t>
          </a:r>
          <a:r>
            <a:rPr lang="en-US" sz="1800" b="1" dirty="0"/>
            <a:t> </a:t>
          </a:r>
          <a:r>
            <a:rPr lang="en-US" sz="1800" b="1" dirty="0" err="1"/>
            <a:t>ringkas</a:t>
          </a:r>
          <a:r>
            <a:rPr lang="en-US" sz="1800" b="1" dirty="0"/>
            <a:t> </a:t>
          </a:r>
          <a:r>
            <a:rPr lang="en-US" sz="1800" b="1" dirty="0" err="1"/>
            <a:t>kecukupan</a:t>
          </a:r>
          <a:r>
            <a:rPr lang="en-US" sz="1800" b="1" dirty="0"/>
            <a:t>, </a:t>
          </a:r>
          <a:r>
            <a:rPr lang="en-US" sz="1800" b="1" dirty="0" err="1"/>
            <a:t>kelayakan</a:t>
          </a:r>
          <a:r>
            <a:rPr lang="en-US" sz="1800" b="1" dirty="0"/>
            <a:t>, </a:t>
          </a:r>
          <a:r>
            <a:rPr lang="en-US" sz="1800" b="1" dirty="0" err="1"/>
            <a:t>kualitas</a:t>
          </a:r>
          <a:r>
            <a:rPr lang="en-US" sz="1800" b="1" dirty="0"/>
            <a:t>,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aksesibilitas</a:t>
          </a:r>
          <a:r>
            <a:rPr lang="en-US" sz="1800" b="1" dirty="0"/>
            <a:t> </a:t>
          </a:r>
          <a:r>
            <a:rPr lang="en-US" sz="1800" b="1" dirty="0" err="1"/>
            <a:t>sumberdaya</a:t>
          </a:r>
          <a:r>
            <a:rPr lang="en-US" sz="1800" b="1" dirty="0"/>
            <a:t> </a:t>
          </a:r>
          <a:r>
            <a:rPr lang="en-US" sz="1800" b="1" dirty="0" err="1"/>
            <a:t>keuangan</a:t>
          </a:r>
          <a:r>
            <a:rPr lang="en-US" sz="1800" b="1" dirty="0"/>
            <a:t>, </a:t>
          </a:r>
          <a:r>
            <a:rPr lang="en-US" sz="1800" b="1" dirty="0" err="1"/>
            <a:t>sarana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prasarana</a:t>
          </a:r>
          <a:r>
            <a:rPr lang="en-US" sz="1800" b="1" dirty="0"/>
            <a:t>.</a:t>
          </a:r>
        </a:p>
      </dgm:t>
    </dgm:pt>
    <dgm:pt modelId="{F65FE28C-2FD8-4D66-BB0C-D02D62300C1E}" type="parTrans" cxnId="{4078C0C6-18F1-47F7-8636-AAD23B9F238F}">
      <dgm:prSet/>
      <dgm:spPr/>
      <dgm:t>
        <a:bodyPr/>
        <a:lstStyle/>
        <a:p>
          <a:endParaRPr lang="en-US" sz="1800" b="1"/>
        </a:p>
      </dgm:t>
    </dgm:pt>
    <dgm:pt modelId="{1626B1BC-D98D-419F-AB15-773CBAA1D041}" type="sibTrans" cxnId="{4078C0C6-18F1-47F7-8636-AAD23B9F238F}">
      <dgm:prSet/>
      <dgm:spPr/>
      <dgm:t>
        <a:bodyPr/>
        <a:lstStyle/>
        <a:p>
          <a:endParaRPr lang="en-US" sz="1800" b="1"/>
        </a:p>
      </dgm:t>
    </dgm:pt>
    <dgm:pt modelId="{1AF54BCD-DCF4-4C18-9AB3-ECA1F57D8892}">
      <dgm:prSet custT="1"/>
      <dgm:spPr/>
      <dgm:t>
        <a:bodyPr/>
        <a:lstStyle/>
        <a:p>
          <a:r>
            <a:rPr lang="en-US" sz="1800" b="1" dirty="0" err="1"/>
            <a:t>Berisi</a:t>
          </a:r>
          <a:r>
            <a:rPr lang="en-US" sz="1800" b="1" dirty="0"/>
            <a:t> </a:t>
          </a:r>
          <a:r>
            <a:rPr lang="en-US" sz="1800" b="1" dirty="0" err="1"/>
            <a:t>deskripsi</a:t>
          </a:r>
          <a:r>
            <a:rPr lang="en-US" sz="1800" b="1" dirty="0"/>
            <a:t> </a:t>
          </a:r>
          <a:r>
            <a:rPr lang="en-US" sz="1800" b="1" dirty="0" err="1"/>
            <a:t>capaian</a:t>
          </a:r>
          <a:r>
            <a:rPr lang="en-US" sz="1800" b="1" dirty="0"/>
            <a:t>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luaran</a:t>
          </a:r>
          <a:r>
            <a:rPr lang="en-US" sz="1800" b="1" dirty="0"/>
            <a:t> yang paling </a:t>
          </a:r>
          <a:r>
            <a:rPr lang="en-US" sz="1800" b="1" dirty="0" err="1"/>
            <a:t>diunggulkan</a:t>
          </a:r>
          <a:r>
            <a:rPr lang="en-US" sz="1800" b="1" dirty="0"/>
            <a:t> </a:t>
          </a:r>
          <a:r>
            <a:rPr lang="en-US" sz="1800" b="1" dirty="0" err="1"/>
            <a:t>dari</a:t>
          </a:r>
          <a:r>
            <a:rPr lang="en-US" sz="1800" b="1" dirty="0"/>
            <a:t> UPPS </a:t>
          </a:r>
          <a:r>
            <a:rPr lang="en-US" sz="1800" b="1" dirty="0" err="1"/>
            <a:t>dan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.</a:t>
          </a:r>
        </a:p>
      </dgm:t>
    </dgm:pt>
    <dgm:pt modelId="{4B5F879D-C90A-411C-B04B-23D9A1B0A7A5}" type="parTrans" cxnId="{696741A7-6976-4AAC-BB86-398061E6D6D9}">
      <dgm:prSet/>
      <dgm:spPr/>
      <dgm:t>
        <a:bodyPr/>
        <a:lstStyle/>
        <a:p>
          <a:endParaRPr lang="en-US" sz="1800" b="1"/>
        </a:p>
      </dgm:t>
    </dgm:pt>
    <dgm:pt modelId="{7C1CBD7F-6539-44EF-9AFC-56600738045C}" type="sibTrans" cxnId="{696741A7-6976-4AAC-BB86-398061E6D6D9}">
      <dgm:prSet/>
      <dgm:spPr/>
      <dgm:t>
        <a:bodyPr/>
        <a:lstStyle/>
        <a:p>
          <a:endParaRPr lang="en-US" sz="1800" b="1"/>
        </a:p>
      </dgm:t>
    </dgm:pt>
    <dgm:pt modelId="{C6F0C9D9-01A8-4238-9CC1-2350319F1610}">
      <dgm:prSet custT="1"/>
      <dgm:spPr/>
      <dgm:t>
        <a:bodyPr/>
        <a:lstStyle/>
        <a:p>
          <a:r>
            <a:rPr lang="id-ID" sz="1800" b="1" dirty="0"/>
            <a:t>7. </a:t>
          </a:r>
          <a:r>
            <a:rPr lang="en-US" sz="1800" b="1" dirty="0" err="1"/>
            <a:t>Sistem</a:t>
          </a:r>
          <a:r>
            <a:rPr lang="en-US" sz="1800" b="1" dirty="0"/>
            <a:t> </a:t>
          </a:r>
          <a:r>
            <a:rPr lang="en-US" sz="1800" b="1" dirty="0" err="1"/>
            <a:t>Penjaminan</a:t>
          </a:r>
          <a:r>
            <a:rPr lang="en-US" sz="1800" b="1" dirty="0"/>
            <a:t> </a:t>
          </a:r>
          <a:r>
            <a:rPr lang="en-US" sz="1800" b="1" dirty="0" err="1"/>
            <a:t>Mutu</a:t>
          </a:r>
          <a:endParaRPr lang="en-US" sz="1800" b="1" dirty="0"/>
        </a:p>
      </dgm:t>
    </dgm:pt>
    <dgm:pt modelId="{178EE23C-302D-4BEA-8F99-E8A5C7BD99EE}" type="parTrans" cxnId="{ABDE4031-6171-4F18-BB6B-11466D5020C9}">
      <dgm:prSet/>
      <dgm:spPr/>
      <dgm:t>
        <a:bodyPr/>
        <a:lstStyle/>
        <a:p>
          <a:endParaRPr lang="en-US" sz="1800" b="1"/>
        </a:p>
      </dgm:t>
    </dgm:pt>
    <dgm:pt modelId="{5BA130C9-2CFE-484D-996D-5EB6CA4A8EB7}" type="sibTrans" cxnId="{ABDE4031-6171-4F18-BB6B-11466D5020C9}">
      <dgm:prSet/>
      <dgm:spPr/>
      <dgm:t>
        <a:bodyPr/>
        <a:lstStyle/>
        <a:p>
          <a:endParaRPr lang="en-US" sz="1800" b="1"/>
        </a:p>
      </dgm:t>
    </dgm:pt>
    <dgm:pt modelId="{2E837FCB-D90E-42CB-ADAA-04416AEEA113}">
      <dgm:prSet custT="1"/>
      <dgm:spPr/>
      <dgm:t>
        <a:bodyPr/>
        <a:lstStyle/>
        <a:p>
          <a:r>
            <a:rPr lang="en-US" sz="1800" b="1" dirty="0" err="1"/>
            <a:t>Deskripsi</a:t>
          </a:r>
          <a:r>
            <a:rPr lang="en-US" sz="1800" b="1" dirty="0"/>
            <a:t> </a:t>
          </a:r>
          <a:r>
            <a:rPr lang="en-US" sz="1800" b="1" dirty="0" err="1"/>
            <a:t>implementasi</a:t>
          </a:r>
          <a:r>
            <a:rPr lang="en-US" sz="1800" b="1" dirty="0"/>
            <a:t> </a:t>
          </a:r>
          <a:r>
            <a:rPr lang="en-US" sz="1800" b="1" dirty="0" err="1"/>
            <a:t>Sistem</a:t>
          </a:r>
          <a:r>
            <a:rPr lang="en-US" sz="1800" b="1" dirty="0"/>
            <a:t> </a:t>
          </a:r>
          <a:r>
            <a:rPr lang="en-US" sz="1800" b="1" dirty="0" err="1"/>
            <a:t>Penjaminan</a:t>
          </a:r>
          <a:r>
            <a:rPr lang="en-US" sz="1800" b="1" dirty="0"/>
            <a:t> </a:t>
          </a:r>
          <a:r>
            <a:rPr lang="en-US" sz="1800" b="1" dirty="0" err="1"/>
            <a:t>Mutu</a:t>
          </a:r>
          <a:r>
            <a:rPr lang="en-US" sz="1800" b="1" dirty="0"/>
            <a:t> yang </a:t>
          </a:r>
          <a:r>
            <a:rPr lang="en-US" sz="1800" b="1" dirty="0" err="1"/>
            <a:t>sesuai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kebijakan</a:t>
          </a:r>
          <a:r>
            <a:rPr lang="en-US" sz="1800" b="1" dirty="0"/>
            <a:t>, </a:t>
          </a:r>
          <a:r>
            <a:rPr lang="en-US" sz="1800" b="1" dirty="0" err="1"/>
            <a:t>organisasi</a:t>
          </a:r>
          <a:r>
            <a:rPr lang="en-US" sz="1800" b="1" dirty="0"/>
            <a:t>, </a:t>
          </a:r>
          <a:r>
            <a:rPr lang="en-US" sz="1800" b="1" dirty="0" err="1"/>
            <a:t>instrumen</a:t>
          </a:r>
          <a:r>
            <a:rPr lang="en-US" sz="1800" b="1" dirty="0"/>
            <a:t> yang </a:t>
          </a:r>
          <a:r>
            <a:rPr lang="en-US" sz="1800" b="1" dirty="0" err="1"/>
            <a:t>dikembangkan</a:t>
          </a:r>
          <a:r>
            <a:rPr lang="en-US" sz="1800" b="1" dirty="0"/>
            <a:t> di </a:t>
          </a:r>
          <a:r>
            <a:rPr lang="en-US" sz="1800" b="1" dirty="0" err="1"/>
            <a:t>tingkat</a:t>
          </a:r>
          <a:r>
            <a:rPr lang="en-US" sz="1800" b="1" dirty="0"/>
            <a:t> </a:t>
          </a:r>
          <a:r>
            <a:rPr lang="en-US" sz="1800" b="1" dirty="0" err="1"/>
            <a:t>perguruan</a:t>
          </a:r>
          <a:r>
            <a:rPr lang="en-US" sz="1800" b="1" dirty="0"/>
            <a:t> </a:t>
          </a:r>
          <a:r>
            <a:rPr lang="en-US" sz="1800" b="1" dirty="0" err="1"/>
            <a:t>tinggi</a:t>
          </a:r>
          <a:r>
            <a:rPr lang="en-US" sz="1800" b="1" dirty="0"/>
            <a:t>, </a:t>
          </a:r>
          <a:r>
            <a:rPr lang="en-US" sz="1800" b="1" dirty="0" err="1"/>
            <a:t>serta</a:t>
          </a:r>
          <a:r>
            <a:rPr lang="en-US" sz="1800" b="1" dirty="0"/>
            <a:t> monitoring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evaluasi</a:t>
          </a:r>
          <a:r>
            <a:rPr lang="en-US" sz="1800" b="1" dirty="0"/>
            <a:t>, </a:t>
          </a:r>
          <a:r>
            <a:rPr lang="en-US" sz="1800" b="1" dirty="0" err="1"/>
            <a:t>pelaporan</a:t>
          </a:r>
          <a:r>
            <a:rPr lang="en-US" sz="1800" b="1" dirty="0"/>
            <a:t>,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tindak</a:t>
          </a:r>
          <a:r>
            <a:rPr lang="en-US" sz="1800" b="1" dirty="0"/>
            <a:t> </a:t>
          </a:r>
          <a:r>
            <a:rPr lang="en-US" sz="1800" b="1" dirty="0" err="1"/>
            <a:t>lanjutnya</a:t>
          </a:r>
          <a:r>
            <a:rPr lang="en-US" sz="1800" b="1" dirty="0"/>
            <a:t>.</a:t>
          </a:r>
        </a:p>
      </dgm:t>
    </dgm:pt>
    <dgm:pt modelId="{5BD147DB-72C1-4CFB-B182-16D9CF713FCF}" type="parTrans" cxnId="{52603073-301E-4061-98CB-50A8F2E3B041}">
      <dgm:prSet/>
      <dgm:spPr/>
      <dgm:t>
        <a:bodyPr/>
        <a:lstStyle/>
        <a:p>
          <a:endParaRPr lang="en-US" sz="1800" b="1"/>
        </a:p>
      </dgm:t>
    </dgm:pt>
    <dgm:pt modelId="{0A11C26B-E033-431F-A1B3-A21797C63636}" type="sibTrans" cxnId="{52603073-301E-4061-98CB-50A8F2E3B041}">
      <dgm:prSet/>
      <dgm:spPr/>
      <dgm:t>
        <a:bodyPr/>
        <a:lstStyle/>
        <a:p>
          <a:endParaRPr lang="en-US" sz="1800" b="1"/>
        </a:p>
      </dgm:t>
    </dgm:pt>
    <dgm:pt modelId="{70BE600C-7F13-4278-B8CB-2BD80DD40D00}">
      <dgm:prSet custT="1"/>
      <dgm:spPr/>
      <dgm:t>
        <a:bodyPr/>
        <a:lstStyle/>
        <a:p>
          <a:endParaRPr lang="en-US" sz="1800" b="1" dirty="0"/>
        </a:p>
      </dgm:t>
    </dgm:pt>
    <dgm:pt modelId="{4146D14F-DF0F-4E59-B7ED-2A638241A054}" type="parTrans" cxnId="{47BDE74B-8913-463E-BA33-8EF559860021}">
      <dgm:prSet/>
      <dgm:spPr/>
      <dgm:t>
        <a:bodyPr/>
        <a:lstStyle/>
        <a:p>
          <a:endParaRPr lang="en-US" sz="1800" b="1"/>
        </a:p>
      </dgm:t>
    </dgm:pt>
    <dgm:pt modelId="{3C81C321-F7DE-4BE6-A86C-D42474DB86C8}" type="sibTrans" cxnId="{47BDE74B-8913-463E-BA33-8EF559860021}">
      <dgm:prSet/>
      <dgm:spPr/>
      <dgm:t>
        <a:bodyPr/>
        <a:lstStyle/>
        <a:p>
          <a:endParaRPr lang="en-US" sz="1800" b="1"/>
        </a:p>
      </dgm:t>
    </dgm:pt>
    <dgm:pt modelId="{1B450AF4-2181-4BC8-9984-F6B464E77265}">
      <dgm:prSet custT="1"/>
      <dgm:spPr/>
      <dgm:t>
        <a:bodyPr/>
        <a:lstStyle/>
        <a:p>
          <a:r>
            <a:rPr lang="en-US" sz="1800" b="1" dirty="0" err="1"/>
            <a:t>Deskripsi</a:t>
          </a:r>
          <a:r>
            <a:rPr lang="en-US" sz="1800" b="1" dirty="0"/>
            <a:t> </a:t>
          </a:r>
          <a:r>
            <a:rPr lang="en-US" sz="1800" b="1" dirty="0" err="1"/>
            <a:t>dapat</a:t>
          </a:r>
          <a:r>
            <a:rPr lang="en-US" sz="1800" b="1" dirty="0"/>
            <a:t> </a:t>
          </a:r>
          <a:r>
            <a:rPr lang="en-US" sz="1800" b="1" dirty="0" err="1"/>
            <a:t>dijelaskan</a:t>
          </a:r>
          <a:r>
            <a:rPr lang="en-US" sz="1800" b="1" dirty="0"/>
            <a:t> </a:t>
          </a:r>
          <a:r>
            <a:rPr lang="en-US" sz="1800" b="1" dirty="0" err="1"/>
            <a:t>dengan</a:t>
          </a:r>
          <a:r>
            <a:rPr lang="en-US" sz="1800" b="1" dirty="0"/>
            <a:t> </a:t>
          </a:r>
          <a:r>
            <a:rPr lang="en-US" sz="1800" b="1" dirty="0" err="1"/>
            <a:t>siklus</a:t>
          </a:r>
          <a:r>
            <a:rPr lang="en-US" sz="1800" b="1" dirty="0"/>
            <a:t> PPEPP yang </a:t>
          </a:r>
          <a:r>
            <a:rPr lang="en-US" sz="1800" b="1" dirty="0" err="1"/>
            <a:t>dilakukan</a:t>
          </a:r>
          <a:r>
            <a:rPr lang="en-US" sz="1800" b="1" dirty="0"/>
            <a:t> </a:t>
          </a:r>
          <a:r>
            <a:rPr lang="en-US" sz="1800" b="1" dirty="0" err="1"/>
            <a:t>oleh</a:t>
          </a:r>
          <a:r>
            <a:rPr lang="en-US" sz="1800" b="1" dirty="0"/>
            <a:t> UPPS </a:t>
          </a:r>
          <a:r>
            <a:rPr lang="en-US" sz="1800" b="1" dirty="0" err="1"/>
            <a:t>atas</a:t>
          </a:r>
          <a:r>
            <a:rPr lang="en-US" sz="1800" b="1" dirty="0"/>
            <a:t> </a:t>
          </a:r>
          <a:r>
            <a:rPr lang="en-US" sz="1800" b="1" dirty="0" err="1"/>
            <a:t>penyelenggaraaan</a:t>
          </a:r>
          <a:r>
            <a:rPr lang="en-US" sz="1800" b="1" dirty="0"/>
            <a:t> program </a:t>
          </a:r>
          <a:r>
            <a:rPr lang="en-US" sz="1800" b="1" dirty="0" err="1"/>
            <a:t>studi</a:t>
          </a:r>
          <a:r>
            <a:rPr lang="en-US" sz="1800" b="1" dirty="0"/>
            <a:t>, </a:t>
          </a:r>
          <a:r>
            <a:rPr lang="en-US" sz="1800" b="1" dirty="0" err="1"/>
            <a:t>termasuk</a:t>
          </a:r>
          <a:r>
            <a:rPr lang="en-US" sz="1800" b="1" dirty="0"/>
            <a:t> </a:t>
          </a:r>
          <a:r>
            <a:rPr lang="en-US" sz="1800" b="1" dirty="0" err="1"/>
            <a:t>pengakuan</a:t>
          </a:r>
          <a:r>
            <a:rPr lang="en-US" sz="1800" b="1" dirty="0"/>
            <a:t> </a:t>
          </a:r>
          <a:r>
            <a:rPr lang="en-US" sz="1800" b="1" dirty="0" err="1"/>
            <a:t>mutu</a:t>
          </a:r>
          <a:r>
            <a:rPr lang="en-US" sz="1800" b="1" dirty="0"/>
            <a:t> </a:t>
          </a:r>
          <a:r>
            <a:rPr lang="en-US" sz="1800" b="1" dirty="0" err="1"/>
            <a:t>dari</a:t>
          </a:r>
          <a:r>
            <a:rPr lang="en-US" sz="1800" b="1" dirty="0"/>
            <a:t> </a:t>
          </a:r>
          <a:r>
            <a:rPr lang="en-US" sz="1800" b="1" dirty="0" err="1"/>
            <a:t>lembaga</a:t>
          </a:r>
          <a:r>
            <a:rPr lang="en-US" sz="1800" b="1" dirty="0"/>
            <a:t> audit </a:t>
          </a:r>
          <a:r>
            <a:rPr lang="en-US" sz="1800" b="1" dirty="0" err="1"/>
            <a:t>eksternal</a:t>
          </a:r>
          <a:r>
            <a:rPr lang="en-US" sz="1800" b="1" dirty="0"/>
            <a:t>, </a:t>
          </a:r>
          <a:r>
            <a:rPr lang="en-US" sz="1800" b="1" dirty="0" err="1"/>
            <a:t>lembaga</a:t>
          </a:r>
          <a:r>
            <a:rPr lang="en-US" sz="1800" b="1" dirty="0"/>
            <a:t> </a:t>
          </a:r>
          <a:r>
            <a:rPr lang="en-US" sz="1800" b="1" dirty="0" err="1"/>
            <a:t>akreditasi</a:t>
          </a:r>
          <a:r>
            <a:rPr lang="en-US" sz="1800" b="1" dirty="0"/>
            <a:t>, </a:t>
          </a:r>
          <a:r>
            <a:rPr lang="en-US" sz="1800" b="1" dirty="0" err="1"/>
            <a:t>dan</a:t>
          </a:r>
          <a:r>
            <a:rPr lang="en-US" sz="1800" b="1" dirty="0"/>
            <a:t> </a:t>
          </a:r>
          <a:r>
            <a:rPr lang="en-US" sz="1800" b="1" dirty="0" err="1"/>
            <a:t>lembaga</a:t>
          </a:r>
          <a:r>
            <a:rPr lang="en-US" sz="1800" b="1" dirty="0"/>
            <a:t> </a:t>
          </a:r>
          <a:r>
            <a:rPr lang="en-US" sz="1800" b="1" dirty="0" err="1"/>
            <a:t>sertifikasi</a:t>
          </a:r>
          <a:r>
            <a:rPr lang="en-US" sz="1800" b="1" dirty="0"/>
            <a:t>.</a:t>
          </a:r>
        </a:p>
      </dgm:t>
    </dgm:pt>
    <dgm:pt modelId="{65DEEA6C-AD05-4B97-9B4D-22FC36407908}" type="parTrans" cxnId="{2254A9CB-098E-4DEC-AC3A-BB6F55D73F74}">
      <dgm:prSet/>
      <dgm:spPr/>
      <dgm:t>
        <a:bodyPr/>
        <a:lstStyle/>
        <a:p>
          <a:endParaRPr lang="en-US" sz="1800"/>
        </a:p>
      </dgm:t>
    </dgm:pt>
    <dgm:pt modelId="{B2A6E4DD-6335-4ED4-B1C5-83A6FA2DB572}" type="sibTrans" cxnId="{2254A9CB-098E-4DEC-AC3A-BB6F55D73F74}">
      <dgm:prSet/>
      <dgm:spPr/>
      <dgm:t>
        <a:bodyPr/>
        <a:lstStyle/>
        <a:p>
          <a:endParaRPr lang="en-US" sz="1800"/>
        </a:p>
      </dgm:t>
    </dgm:pt>
    <dgm:pt modelId="{646DFA94-3461-4F5C-B256-ABA727A9510A}" type="pres">
      <dgm:prSet presAssocID="{03E037EB-70E4-4487-87F8-735C98E42FA2}" presName="linear" presStyleCnt="0">
        <dgm:presLayoutVars>
          <dgm:animLvl val="lvl"/>
          <dgm:resizeHandles val="exact"/>
        </dgm:presLayoutVars>
      </dgm:prSet>
      <dgm:spPr/>
    </dgm:pt>
    <dgm:pt modelId="{2DEDA631-A163-4BBA-9953-02E40868F95B}" type="pres">
      <dgm:prSet presAssocID="{D940A34E-2E46-4615-94B9-D998A3085696}" presName="parentText" presStyleLbl="node1" presStyleIdx="0" presStyleCnt="4" custLinFactNeighborY="-2147">
        <dgm:presLayoutVars>
          <dgm:chMax val="0"/>
          <dgm:bulletEnabled val="1"/>
        </dgm:presLayoutVars>
      </dgm:prSet>
      <dgm:spPr/>
    </dgm:pt>
    <dgm:pt modelId="{A730551C-AD14-47EA-8567-2FF41910E193}" type="pres">
      <dgm:prSet presAssocID="{D940A34E-2E46-4615-94B9-D998A3085696}" presName="childText" presStyleLbl="revTx" presStyleIdx="0" presStyleCnt="4">
        <dgm:presLayoutVars>
          <dgm:bulletEnabled val="1"/>
        </dgm:presLayoutVars>
      </dgm:prSet>
      <dgm:spPr/>
    </dgm:pt>
    <dgm:pt modelId="{D2D630EE-C109-4E93-BA07-03321C5EAE52}" type="pres">
      <dgm:prSet presAssocID="{DF1AA189-DE56-4899-82F1-BBAA4A7CAA4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23F3AF34-2715-49E5-9F52-529EF0CC3006}" type="pres">
      <dgm:prSet presAssocID="{DF1AA189-DE56-4899-82F1-BBAA4A7CAA49}" presName="childText" presStyleLbl="revTx" presStyleIdx="1" presStyleCnt="4">
        <dgm:presLayoutVars>
          <dgm:bulletEnabled val="1"/>
        </dgm:presLayoutVars>
      </dgm:prSet>
      <dgm:spPr/>
    </dgm:pt>
    <dgm:pt modelId="{2B77AAD6-6F7A-4184-95FE-A99485CDABC4}" type="pres">
      <dgm:prSet presAssocID="{C6F0C9D9-01A8-4238-9CC1-2350319F161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2D3B0C4-5A49-402C-A73C-31D49B9D651D}" type="pres">
      <dgm:prSet presAssocID="{C6F0C9D9-01A8-4238-9CC1-2350319F1610}" presName="childText" presStyleLbl="revTx" presStyleIdx="2" presStyleCnt="4">
        <dgm:presLayoutVars>
          <dgm:bulletEnabled val="1"/>
        </dgm:presLayoutVars>
      </dgm:prSet>
      <dgm:spPr/>
    </dgm:pt>
    <dgm:pt modelId="{3A0457DA-DDB8-4110-925B-CFA3955C25B0}" type="pres">
      <dgm:prSet presAssocID="{E973707A-9B0D-4141-9A4E-A1DE3E432894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5B4B98BC-F355-4510-8CCF-F032AE7AC684}" type="pres">
      <dgm:prSet presAssocID="{E973707A-9B0D-4141-9A4E-A1DE3E432894}" presName="childText" presStyleLbl="revTx" presStyleIdx="3" presStyleCnt="4">
        <dgm:presLayoutVars>
          <dgm:bulletEnabled val="1"/>
        </dgm:presLayoutVars>
      </dgm:prSet>
      <dgm:spPr/>
    </dgm:pt>
  </dgm:ptLst>
  <dgm:cxnLst>
    <dgm:cxn modelId="{ABDE4031-6171-4F18-BB6B-11466D5020C9}" srcId="{03E037EB-70E4-4487-87F8-735C98E42FA2}" destId="{C6F0C9D9-01A8-4238-9CC1-2350319F1610}" srcOrd="2" destOrd="0" parTransId="{178EE23C-302D-4BEA-8F99-E8A5C7BD99EE}" sibTransId="{5BA130C9-2CFE-484D-996D-5EB6CA4A8EB7}"/>
    <dgm:cxn modelId="{47BDE74B-8913-463E-BA33-8EF559860021}" srcId="{C6F0C9D9-01A8-4238-9CC1-2350319F1610}" destId="{70BE600C-7F13-4278-B8CB-2BD80DD40D00}" srcOrd="2" destOrd="0" parTransId="{4146D14F-DF0F-4E59-B7ED-2A638241A054}" sibTransId="{3C81C321-F7DE-4BE6-A86C-D42474DB86C8}"/>
    <dgm:cxn modelId="{6982DA53-7E5B-4C1D-87C3-29B39D216DBB}" srcId="{03E037EB-70E4-4487-87F8-735C98E42FA2}" destId="{DF1AA189-DE56-4899-82F1-BBAA4A7CAA49}" srcOrd="1" destOrd="0" parTransId="{910DAE94-1164-4874-B355-82A48B3F2817}" sibTransId="{00D0055D-45EC-48FF-BB43-9EC158ED0A0B}"/>
    <dgm:cxn modelId="{7106095E-9300-450F-AE17-EB4A4F30D483}" type="presOf" srcId="{DF1AA189-DE56-4899-82F1-BBAA4A7CAA49}" destId="{D2D630EE-C109-4E93-BA07-03321C5EAE52}" srcOrd="0" destOrd="0" presId="urn:microsoft.com/office/officeart/2005/8/layout/vList2"/>
    <dgm:cxn modelId="{2FD21F68-808E-40C7-96B8-8ECF6946C838}" type="presOf" srcId="{BF64CC27-FD5E-4CCC-8AB1-0BA352B162E4}" destId="{A730551C-AD14-47EA-8567-2FF41910E193}" srcOrd="0" destOrd="0" presId="urn:microsoft.com/office/officeart/2005/8/layout/vList2"/>
    <dgm:cxn modelId="{21BFA76F-68CD-4897-ACF5-50876C4F50BD}" type="presOf" srcId="{D940A34E-2E46-4615-94B9-D998A3085696}" destId="{2DEDA631-A163-4BBA-9953-02E40868F95B}" srcOrd="0" destOrd="0" presId="urn:microsoft.com/office/officeart/2005/8/layout/vList2"/>
    <dgm:cxn modelId="{C39CAC6F-31D1-4006-BDBE-46AA254A27AC}" srcId="{03E037EB-70E4-4487-87F8-735C98E42FA2}" destId="{E973707A-9B0D-4141-9A4E-A1DE3E432894}" srcOrd="3" destOrd="0" parTransId="{F1ED6F88-FFFC-4DE0-B00D-DED7F109DD83}" sibTransId="{F95A84A8-778D-420D-B6DD-392044ABF5C0}"/>
    <dgm:cxn modelId="{E654C26F-8118-49A7-8AC3-F964C3C47187}" type="presOf" srcId="{03E037EB-70E4-4487-87F8-735C98E42FA2}" destId="{646DFA94-3461-4F5C-B256-ABA727A9510A}" srcOrd="0" destOrd="0" presId="urn:microsoft.com/office/officeart/2005/8/layout/vList2"/>
    <dgm:cxn modelId="{52603073-301E-4061-98CB-50A8F2E3B041}" srcId="{C6F0C9D9-01A8-4238-9CC1-2350319F1610}" destId="{2E837FCB-D90E-42CB-ADAA-04416AEEA113}" srcOrd="0" destOrd="0" parTransId="{5BD147DB-72C1-4CFB-B182-16D9CF713FCF}" sibTransId="{0A11C26B-E033-431F-A1B3-A21797C63636}"/>
    <dgm:cxn modelId="{EE464B75-C6E4-4B33-9DB2-97F4587B64A9}" type="presOf" srcId="{C6F0C9D9-01A8-4238-9CC1-2350319F1610}" destId="{2B77AAD6-6F7A-4184-95FE-A99485CDABC4}" srcOrd="0" destOrd="0" presId="urn:microsoft.com/office/officeart/2005/8/layout/vList2"/>
    <dgm:cxn modelId="{73CEF376-AD9F-4677-80BB-FF7AC62B038D}" type="presOf" srcId="{1AF54BCD-DCF4-4C18-9AB3-ECA1F57D8892}" destId="{5B4B98BC-F355-4510-8CCF-F032AE7AC684}" srcOrd="0" destOrd="0" presId="urn:microsoft.com/office/officeart/2005/8/layout/vList2"/>
    <dgm:cxn modelId="{E1390C99-59E4-43CF-961A-90A68F0B0EBB}" type="presOf" srcId="{16D16AA4-869D-4C19-921F-BF1164470351}" destId="{23F3AF34-2715-49E5-9F52-529EF0CC3006}" srcOrd="0" destOrd="0" presId="urn:microsoft.com/office/officeart/2005/8/layout/vList2"/>
    <dgm:cxn modelId="{127F119D-245B-4B4C-B18A-A191DBB6D49B}" type="presOf" srcId="{1B450AF4-2181-4BC8-9984-F6B464E77265}" destId="{12D3B0C4-5A49-402C-A73C-31D49B9D651D}" srcOrd="0" destOrd="1" presId="urn:microsoft.com/office/officeart/2005/8/layout/vList2"/>
    <dgm:cxn modelId="{696741A7-6976-4AAC-BB86-398061E6D6D9}" srcId="{E973707A-9B0D-4141-9A4E-A1DE3E432894}" destId="{1AF54BCD-DCF4-4C18-9AB3-ECA1F57D8892}" srcOrd="0" destOrd="0" parTransId="{4B5F879D-C90A-411C-B04B-23D9A1B0A7A5}" sibTransId="{7C1CBD7F-6539-44EF-9AFC-56600738045C}"/>
    <dgm:cxn modelId="{3B2BA4BC-179F-4512-ABDD-371AC62C4046}" type="presOf" srcId="{70BE600C-7F13-4278-B8CB-2BD80DD40D00}" destId="{12D3B0C4-5A49-402C-A73C-31D49B9D651D}" srcOrd="0" destOrd="2" presId="urn:microsoft.com/office/officeart/2005/8/layout/vList2"/>
    <dgm:cxn modelId="{DCEC8EC4-0898-417E-BF10-DB32DA4BEE6D}" type="presOf" srcId="{2E837FCB-D90E-42CB-ADAA-04416AEEA113}" destId="{12D3B0C4-5A49-402C-A73C-31D49B9D651D}" srcOrd="0" destOrd="0" presId="urn:microsoft.com/office/officeart/2005/8/layout/vList2"/>
    <dgm:cxn modelId="{4078C0C6-18F1-47F7-8636-AAD23B9F238F}" srcId="{DF1AA189-DE56-4899-82F1-BBAA4A7CAA49}" destId="{16D16AA4-869D-4C19-921F-BF1164470351}" srcOrd="0" destOrd="0" parTransId="{F65FE28C-2FD8-4D66-BB0C-D02D62300C1E}" sibTransId="{1626B1BC-D98D-419F-AB15-773CBAA1D041}"/>
    <dgm:cxn modelId="{2254A9CB-098E-4DEC-AC3A-BB6F55D73F74}" srcId="{C6F0C9D9-01A8-4238-9CC1-2350319F1610}" destId="{1B450AF4-2181-4BC8-9984-F6B464E77265}" srcOrd="1" destOrd="0" parTransId="{65DEEA6C-AD05-4B97-9B4D-22FC36407908}" sibTransId="{B2A6E4DD-6335-4ED4-B1C5-83A6FA2DB572}"/>
    <dgm:cxn modelId="{8FF1B9ED-691D-44DA-BE9F-C6AD909EB4B9}" srcId="{D940A34E-2E46-4615-94B9-D998A3085696}" destId="{BF64CC27-FD5E-4CCC-8AB1-0BA352B162E4}" srcOrd="0" destOrd="0" parTransId="{FA8A577F-492D-4AFC-8DFE-F556F08CD922}" sibTransId="{000FB877-E1A7-4141-A279-06FD8AEA7B2F}"/>
    <dgm:cxn modelId="{1660E5ED-73F7-4595-8DEB-3352B7FB7387}" srcId="{03E037EB-70E4-4487-87F8-735C98E42FA2}" destId="{D940A34E-2E46-4615-94B9-D998A3085696}" srcOrd="0" destOrd="0" parTransId="{509F5731-37B8-43D2-9213-29BE9914E280}" sibTransId="{E605C631-580C-47C1-9E1C-F4C03F2A7E45}"/>
    <dgm:cxn modelId="{02E08AF7-73F3-4982-A67B-A9CF38A92F2D}" type="presOf" srcId="{E973707A-9B0D-4141-9A4E-A1DE3E432894}" destId="{3A0457DA-DDB8-4110-925B-CFA3955C25B0}" srcOrd="0" destOrd="0" presId="urn:microsoft.com/office/officeart/2005/8/layout/vList2"/>
    <dgm:cxn modelId="{B3E07B60-C96A-4D35-BF38-372E7145002E}" type="presParOf" srcId="{646DFA94-3461-4F5C-B256-ABA727A9510A}" destId="{2DEDA631-A163-4BBA-9953-02E40868F95B}" srcOrd="0" destOrd="0" presId="urn:microsoft.com/office/officeart/2005/8/layout/vList2"/>
    <dgm:cxn modelId="{E90945E1-671B-4BEB-9CC0-C8114E67816E}" type="presParOf" srcId="{646DFA94-3461-4F5C-B256-ABA727A9510A}" destId="{A730551C-AD14-47EA-8567-2FF41910E193}" srcOrd="1" destOrd="0" presId="urn:microsoft.com/office/officeart/2005/8/layout/vList2"/>
    <dgm:cxn modelId="{D45A8F2F-4BFD-440E-9A6E-8804B5E79470}" type="presParOf" srcId="{646DFA94-3461-4F5C-B256-ABA727A9510A}" destId="{D2D630EE-C109-4E93-BA07-03321C5EAE52}" srcOrd="2" destOrd="0" presId="urn:microsoft.com/office/officeart/2005/8/layout/vList2"/>
    <dgm:cxn modelId="{CFA86528-34A0-4F83-806B-4A3F2854BA37}" type="presParOf" srcId="{646DFA94-3461-4F5C-B256-ABA727A9510A}" destId="{23F3AF34-2715-49E5-9F52-529EF0CC3006}" srcOrd="3" destOrd="0" presId="urn:microsoft.com/office/officeart/2005/8/layout/vList2"/>
    <dgm:cxn modelId="{7573438C-587C-457B-AFC6-CCF43DDA636A}" type="presParOf" srcId="{646DFA94-3461-4F5C-B256-ABA727A9510A}" destId="{2B77AAD6-6F7A-4184-95FE-A99485CDABC4}" srcOrd="4" destOrd="0" presId="urn:microsoft.com/office/officeart/2005/8/layout/vList2"/>
    <dgm:cxn modelId="{D04FE305-DE67-470D-8DE2-4B34650F887F}" type="presParOf" srcId="{646DFA94-3461-4F5C-B256-ABA727A9510A}" destId="{12D3B0C4-5A49-402C-A73C-31D49B9D651D}" srcOrd="5" destOrd="0" presId="urn:microsoft.com/office/officeart/2005/8/layout/vList2"/>
    <dgm:cxn modelId="{D762A700-F4E8-4E66-AD44-D8375E6AB6C7}" type="presParOf" srcId="{646DFA94-3461-4F5C-B256-ABA727A9510A}" destId="{3A0457DA-DDB8-4110-925B-CFA3955C25B0}" srcOrd="6" destOrd="0" presId="urn:microsoft.com/office/officeart/2005/8/layout/vList2"/>
    <dgm:cxn modelId="{673DCDF1-1E43-4C81-8423-AE30420395D5}" type="presParOf" srcId="{646DFA94-3461-4F5C-B256-ABA727A9510A}" destId="{5B4B98BC-F355-4510-8CCF-F032AE7AC684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F453-F64D-43CF-93BF-7EB0427E952A}">
      <dsp:nvSpPr>
        <dsp:cNvPr id="0" name=""/>
        <dsp:cNvSpPr/>
      </dsp:nvSpPr>
      <dsp:spPr>
        <a:xfrm>
          <a:off x="0" y="7396"/>
          <a:ext cx="6748208" cy="55744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A. Dasar Penyusunan</a:t>
          </a:r>
          <a:endParaRPr lang="en-US" sz="2800" kern="1200" dirty="0"/>
        </a:p>
      </dsp:txBody>
      <dsp:txXfrm>
        <a:off x="27212" y="34608"/>
        <a:ext cx="6693784" cy="503020"/>
      </dsp:txXfrm>
    </dsp:sp>
    <dsp:sp modelId="{9DC30CB3-5443-4E4F-8798-717384E476F7}">
      <dsp:nvSpPr>
        <dsp:cNvPr id="0" name=""/>
        <dsp:cNvSpPr/>
      </dsp:nvSpPr>
      <dsp:spPr>
        <a:xfrm>
          <a:off x="0" y="564840"/>
          <a:ext cx="6748208" cy="14744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25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000" b="0" kern="1200" dirty="0">
              <a:solidFill>
                <a:srgbClr val="FF0000"/>
              </a:solidFill>
            </a:rPr>
            <a:t>K</a:t>
          </a:r>
          <a:r>
            <a:rPr lang="en-US" sz="2000" b="0" kern="1200" dirty="0" err="1">
              <a:solidFill>
                <a:srgbClr val="FF0000"/>
              </a:solidFill>
            </a:rPr>
            <a:t>ebijakan</a:t>
          </a:r>
          <a:r>
            <a:rPr lang="en-US" sz="2000" b="0" kern="1200" dirty="0">
              <a:solidFill>
                <a:srgbClr val="FF0000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tentang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rgbClr val="FF0000"/>
              </a:solidFill>
            </a:rPr>
            <a:t>penyusunan</a:t>
          </a:r>
          <a:r>
            <a:rPr lang="en-US" sz="2000" b="0" kern="1200" dirty="0">
              <a:solidFill>
                <a:srgbClr val="FF0000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evaluasi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diri</a:t>
          </a:r>
          <a:r>
            <a:rPr lang="en-US" sz="2000" b="0" kern="1200" dirty="0">
              <a:solidFill>
                <a:schemeClr val="tx1"/>
              </a:solidFill>
            </a:rPr>
            <a:t> di </a:t>
          </a:r>
          <a:r>
            <a:rPr lang="en-US" sz="2000" b="0" kern="1200" dirty="0" err="1">
              <a:solidFill>
                <a:schemeClr val="tx1"/>
              </a:solidFill>
            </a:rPr>
            <a:t>perguruan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tinggi</a:t>
          </a:r>
          <a:r>
            <a:rPr lang="en-US" sz="2000" b="0" kern="1200" dirty="0">
              <a:solidFill>
                <a:schemeClr val="tx1"/>
              </a:solidFill>
            </a:rPr>
            <a:t> yang di </a:t>
          </a:r>
          <a:r>
            <a:rPr lang="en-US" sz="2000" b="0" kern="1200" dirty="0" err="1">
              <a:solidFill>
                <a:schemeClr val="tx1"/>
              </a:solidFill>
            </a:rPr>
            <a:t>dalamnya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termasuk</a:t>
          </a:r>
          <a:r>
            <a:rPr lang="en-US" sz="2000" b="0" kern="1200" dirty="0">
              <a:solidFill>
                <a:schemeClr val="tx1"/>
              </a:solidFill>
            </a:rPr>
            <a:t> juga </a:t>
          </a:r>
          <a:r>
            <a:rPr lang="en-US" sz="2000" b="0" kern="1200" dirty="0" err="1">
              <a:solidFill>
                <a:srgbClr val="FF0000"/>
              </a:solidFill>
            </a:rPr>
            <a:t>tujuan</a:t>
          </a:r>
          <a:r>
            <a:rPr lang="en-US" sz="2000" b="0" kern="1200" dirty="0">
              <a:solidFill>
                <a:srgbClr val="FF0000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dilakukannya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penyusunan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Laporan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Evaluasi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Diri</a:t>
          </a:r>
          <a:r>
            <a:rPr lang="en-US" sz="2000" b="0" kern="1200" dirty="0">
              <a:solidFill>
                <a:schemeClr val="tx1"/>
              </a:solidFill>
            </a:rPr>
            <a:t> (LED).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d-ID" sz="2000" b="0" kern="1200" dirty="0">
              <a:solidFill>
                <a:schemeClr val="tx1"/>
              </a:solidFill>
            </a:rPr>
            <a:t>UPPS harus mampu menunjukkan </a:t>
          </a:r>
          <a:r>
            <a:rPr lang="id-ID" sz="2000" b="0" kern="1200" dirty="0">
              <a:solidFill>
                <a:srgbClr val="FF0000"/>
              </a:solidFill>
            </a:rPr>
            <a:t>k</a:t>
          </a:r>
          <a:r>
            <a:rPr lang="en-US" sz="2000" b="0" kern="1200" dirty="0" err="1">
              <a:solidFill>
                <a:srgbClr val="FF0000"/>
              </a:solidFill>
            </a:rPr>
            <a:t>eterkaitan</a:t>
          </a:r>
          <a:r>
            <a:rPr lang="en-US" sz="2000" b="0" kern="1200" dirty="0">
              <a:solidFill>
                <a:srgbClr val="FF0000"/>
              </a:solidFill>
            </a:rPr>
            <a:t> LED </a:t>
          </a:r>
          <a:r>
            <a:rPr lang="en-US" sz="2000" b="0" kern="1200" dirty="0" err="1">
              <a:solidFill>
                <a:schemeClr val="tx1"/>
              </a:solidFill>
            </a:rPr>
            <a:t>dengan</a:t>
          </a:r>
          <a:r>
            <a:rPr lang="en-US" sz="2000" b="0" kern="1200" dirty="0">
              <a:solidFill>
                <a:schemeClr val="tx1"/>
              </a:solidFill>
            </a:rPr>
            <a:t> re</a:t>
          </a:r>
          <a:r>
            <a:rPr lang="id-ID" sz="2000" b="0" kern="1200" dirty="0">
              <a:solidFill>
                <a:schemeClr val="tx1"/>
              </a:solidFill>
            </a:rPr>
            <a:t>n</a:t>
          </a:r>
          <a:r>
            <a:rPr lang="en-US" sz="2000" b="0" kern="1200" dirty="0" err="1">
              <a:solidFill>
                <a:schemeClr val="tx1"/>
              </a:solidFill>
            </a:rPr>
            <a:t>cana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rgbClr val="FF0000"/>
              </a:solidFill>
            </a:rPr>
            <a:t>pengembangan</a:t>
          </a:r>
          <a:r>
            <a:rPr lang="en-US" sz="2000" b="0" kern="1200" dirty="0">
              <a:solidFill>
                <a:srgbClr val="FF0000"/>
              </a:solidFill>
            </a:rPr>
            <a:t> </a:t>
          </a:r>
          <a:r>
            <a:rPr lang="id-ID" sz="2000" b="0" kern="1200" dirty="0">
              <a:solidFill>
                <a:srgbClr val="FF0000"/>
              </a:solidFill>
            </a:rPr>
            <a:t>perguruan tinggi</a:t>
          </a:r>
          <a:r>
            <a:rPr lang="en-US" sz="2000" b="0" kern="1200" dirty="0">
              <a:solidFill>
                <a:schemeClr val="tx1"/>
              </a:solidFill>
            </a:rPr>
            <a:t>.</a:t>
          </a:r>
        </a:p>
      </dsp:txBody>
      <dsp:txXfrm>
        <a:off x="0" y="564840"/>
        <a:ext cx="6748208" cy="1474419"/>
      </dsp:txXfrm>
    </dsp:sp>
    <dsp:sp modelId="{BB10665E-3681-48AF-8D13-2B8A0C41A91D}">
      <dsp:nvSpPr>
        <dsp:cNvPr id="0" name=""/>
        <dsp:cNvSpPr/>
      </dsp:nvSpPr>
      <dsp:spPr>
        <a:xfrm>
          <a:off x="0" y="2166954"/>
          <a:ext cx="6748208" cy="557444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B. </a:t>
          </a:r>
          <a:r>
            <a:rPr lang="en-US" sz="2800" b="1" kern="1200" dirty="0"/>
            <a:t>Tim </a:t>
          </a:r>
          <a:r>
            <a:rPr lang="en-US" sz="2800" b="1" kern="1200" dirty="0" err="1"/>
            <a:t>penyusun</a:t>
          </a:r>
          <a:r>
            <a:rPr lang="en-US" sz="2800" b="1" kern="1200" dirty="0"/>
            <a:t> </a:t>
          </a:r>
          <a:r>
            <a:rPr lang="en-US" sz="2800" b="1" kern="1200" dirty="0" err="1"/>
            <a:t>dan</a:t>
          </a:r>
          <a:r>
            <a:rPr lang="en-US" sz="2800" b="1" kern="1200" dirty="0"/>
            <a:t> </a:t>
          </a:r>
          <a:r>
            <a:rPr lang="en-US" sz="2800" b="1" kern="1200" dirty="0" err="1"/>
            <a:t>tanggung</a:t>
          </a:r>
          <a:r>
            <a:rPr lang="en-US" sz="2800" b="1" kern="1200" dirty="0"/>
            <a:t> </a:t>
          </a:r>
          <a:r>
            <a:rPr lang="en-US" sz="2800" b="1" kern="1200" dirty="0" err="1"/>
            <a:t>jawabnya</a:t>
          </a:r>
          <a:endParaRPr lang="en-US" sz="2800" kern="1200" dirty="0"/>
        </a:p>
      </dsp:txBody>
      <dsp:txXfrm>
        <a:off x="27212" y="2194166"/>
        <a:ext cx="6693784" cy="503020"/>
      </dsp:txXfrm>
    </dsp:sp>
    <dsp:sp modelId="{B743F4D8-190D-4A42-998B-34D5037B107C}">
      <dsp:nvSpPr>
        <dsp:cNvPr id="0" name=""/>
        <dsp:cNvSpPr/>
      </dsp:nvSpPr>
      <dsp:spPr>
        <a:xfrm>
          <a:off x="0" y="2802318"/>
          <a:ext cx="6748208" cy="2006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25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b="0" kern="1200" dirty="0">
              <a:solidFill>
                <a:schemeClr val="tx1"/>
              </a:solidFill>
            </a:rPr>
            <a:t>UPPS </a:t>
          </a:r>
          <a:r>
            <a:rPr lang="en-US" sz="2000" b="0" kern="1200" dirty="0" err="1">
              <a:solidFill>
                <a:schemeClr val="tx1"/>
              </a:solidFill>
            </a:rPr>
            <a:t>harus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dapat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menunjukkan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rgbClr val="FF0000"/>
              </a:solidFill>
            </a:rPr>
            <a:t>bukti</a:t>
          </a:r>
          <a:r>
            <a:rPr lang="en-US" sz="2000" b="0" kern="1200" dirty="0">
              <a:solidFill>
                <a:srgbClr val="FF0000"/>
              </a:solidFill>
            </a:rPr>
            <a:t> formal </a:t>
          </a:r>
          <a:r>
            <a:rPr lang="en-US" sz="2000" b="0" kern="1200" dirty="0" err="1">
              <a:solidFill>
                <a:srgbClr val="FF0000"/>
              </a:solidFill>
            </a:rPr>
            <a:t>tim</a:t>
          </a:r>
          <a:r>
            <a:rPr lang="en-US" sz="2000" b="0" kern="1200" dirty="0">
              <a:solidFill>
                <a:srgbClr val="FF0000"/>
              </a:solidFill>
            </a:rPr>
            <a:t> </a:t>
          </a:r>
          <a:r>
            <a:rPr lang="en-US" sz="2000" b="0" kern="1200" dirty="0" err="1">
              <a:solidFill>
                <a:srgbClr val="FF0000"/>
              </a:solidFill>
            </a:rPr>
            <a:t>penyusun</a:t>
          </a:r>
          <a:r>
            <a:rPr lang="en-US" sz="2000" b="0" kern="1200" dirty="0">
              <a:solidFill>
                <a:schemeClr val="tx1"/>
              </a:solidFill>
            </a:rPr>
            <a:t> LED </a:t>
          </a:r>
          <a:r>
            <a:rPr lang="en-US" sz="2000" b="0" kern="1200" dirty="0" err="1">
              <a:solidFill>
                <a:schemeClr val="tx1"/>
              </a:solidFill>
            </a:rPr>
            <a:t>beserta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deskripsi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tugasnya</a:t>
          </a:r>
          <a:r>
            <a:rPr lang="en-US" sz="2000" b="0" kern="1200" dirty="0">
              <a:solidFill>
                <a:schemeClr val="tx1"/>
              </a:solidFill>
            </a:rPr>
            <a:t>, </a:t>
          </a:r>
          <a:r>
            <a:rPr lang="en-US" sz="2000" b="0" kern="1200" dirty="0" err="1">
              <a:solidFill>
                <a:schemeClr val="tx1"/>
              </a:solidFill>
            </a:rPr>
            <a:t>termasuk</a:t>
          </a:r>
          <a:r>
            <a:rPr lang="en-US" sz="2000" b="0" kern="1200" dirty="0">
              <a:solidFill>
                <a:schemeClr val="tx1"/>
              </a:solidFill>
            </a:rPr>
            <a:t> di </a:t>
          </a:r>
          <a:r>
            <a:rPr lang="en-US" sz="2000" b="0" kern="1200" dirty="0" err="1">
              <a:solidFill>
                <a:schemeClr val="tx1"/>
              </a:solidFill>
            </a:rPr>
            <a:t>dalamnya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rgbClr val="FF0000"/>
              </a:solidFill>
            </a:rPr>
            <a:t>keterlibatan</a:t>
          </a:r>
          <a:r>
            <a:rPr lang="en-US" sz="2000" b="0" kern="1200" dirty="0">
              <a:solidFill>
                <a:srgbClr val="FF0000"/>
              </a:solidFill>
            </a:rPr>
            <a:t> </a:t>
          </a:r>
          <a:r>
            <a:rPr lang="en-US" sz="2000" b="0" kern="1200" dirty="0" err="1">
              <a:solidFill>
                <a:srgbClr val="FF0000"/>
              </a:solidFill>
            </a:rPr>
            <a:t>berbagai</a:t>
          </a:r>
          <a:r>
            <a:rPr lang="en-US" sz="2000" b="0" kern="1200" dirty="0">
              <a:solidFill>
                <a:srgbClr val="FF0000"/>
              </a:solidFill>
            </a:rPr>
            <a:t> unit</a:t>
          </a:r>
          <a:r>
            <a:rPr lang="en-US" sz="2000" b="0" kern="1200" dirty="0">
              <a:solidFill>
                <a:schemeClr val="tx1"/>
              </a:solidFill>
            </a:rPr>
            <a:t>, para </a:t>
          </a:r>
          <a:r>
            <a:rPr lang="en-US" sz="2000" b="0" kern="1200" dirty="0" err="1">
              <a:solidFill>
                <a:schemeClr val="tx1"/>
              </a:solidFill>
            </a:rPr>
            <a:t>pemangku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kepentingan</a:t>
          </a:r>
          <a:r>
            <a:rPr lang="en-US" sz="2000" b="0" kern="1200" dirty="0">
              <a:solidFill>
                <a:schemeClr val="tx1"/>
              </a:solidFill>
            </a:rPr>
            <a:t> internal (</a:t>
          </a:r>
          <a:r>
            <a:rPr lang="en-US" sz="2000" b="0" kern="1200" dirty="0" err="1">
              <a:solidFill>
                <a:schemeClr val="tx1"/>
              </a:solidFill>
            </a:rPr>
            <a:t>mahasiswa</a:t>
          </a:r>
          <a:r>
            <a:rPr lang="en-US" sz="2000" b="0" kern="1200" dirty="0">
              <a:solidFill>
                <a:schemeClr val="tx1"/>
              </a:solidFill>
            </a:rPr>
            <a:t>, </a:t>
          </a:r>
          <a:r>
            <a:rPr lang="en-US" sz="2000" b="0" kern="1200" dirty="0" err="1">
              <a:solidFill>
                <a:schemeClr val="tx1"/>
              </a:solidFill>
            </a:rPr>
            <a:t>pimpinan</a:t>
          </a:r>
          <a:r>
            <a:rPr lang="en-US" sz="2000" b="0" kern="1200" dirty="0">
              <a:solidFill>
                <a:schemeClr val="tx1"/>
              </a:solidFill>
            </a:rPr>
            <a:t>, </a:t>
          </a:r>
          <a:r>
            <a:rPr lang="en-US" sz="2000" b="0" kern="1200" dirty="0" err="1">
              <a:solidFill>
                <a:schemeClr val="tx1"/>
              </a:solidFill>
            </a:rPr>
            <a:t>dosen</a:t>
          </a:r>
          <a:r>
            <a:rPr lang="en-US" sz="2000" b="0" kern="1200" dirty="0">
              <a:solidFill>
                <a:schemeClr val="tx1"/>
              </a:solidFill>
            </a:rPr>
            <a:t>, </a:t>
          </a:r>
          <a:r>
            <a:rPr lang="en-US" sz="2000" b="0" kern="1200" dirty="0" err="1">
              <a:solidFill>
                <a:schemeClr val="tx1"/>
              </a:solidFill>
            </a:rPr>
            <a:t>dan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tendik</a:t>
          </a:r>
          <a:r>
            <a:rPr lang="en-US" sz="2000" b="0" kern="1200" dirty="0">
              <a:solidFill>
                <a:schemeClr val="tx1"/>
              </a:solidFill>
            </a:rPr>
            <a:t>) </a:t>
          </a:r>
          <a:r>
            <a:rPr lang="en-US" sz="2000" b="0" kern="1200" dirty="0" err="1">
              <a:solidFill>
                <a:schemeClr val="tx1"/>
              </a:solidFill>
            </a:rPr>
            <a:t>dan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eksternal</a:t>
          </a:r>
          <a:r>
            <a:rPr lang="en-US" sz="2000" b="0" kern="1200" dirty="0">
              <a:solidFill>
                <a:schemeClr val="tx1"/>
              </a:solidFill>
            </a:rPr>
            <a:t> (</a:t>
          </a:r>
          <a:r>
            <a:rPr lang="en-US" sz="2000" b="0" kern="1200" dirty="0" err="1">
              <a:solidFill>
                <a:schemeClr val="tx1"/>
              </a:solidFill>
            </a:rPr>
            <a:t>lulusan</a:t>
          </a:r>
          <a:r>
            <a:rPr lang="en-US" sz="2000" b="0" kern="1200" dirty="0">
              <a:solidFill>
                <a:schemeClr val="tx1"/>
              </a:solidFill>
            </a:rPr>
            <a:t>, </a:t>
          </a:r>
          <a:r>
            <a:rPr lang="en-US" sz="2000" b="0" kern="1200" dirty="0" err="1">
              <a:solidFill>
                <a:schemeClr val="tx1"/>
              </a:solidFill>
            </a:rPr>
            <a:t>pengguna</a:t>
          </a:r>
          <a:r>
            <a:rPr lang="en-US" sz="2000" b="0" kern="1200" dirty="0">
              <a:solidFill>
                <a:schemeClr val="tx1"/>
              </a:solidFill>
            </a:rPr>
            <a:t>, </a:t>
          </a:r>
          <a:r>
            <a:rPr lang="en-US" sz="2000" b="0" kern="1200" dirty="0" err="1">
              <a:solidFill>
                <a:schemeClr val="tx1"/>
              </a:solidFill>
            </a:rPr>
            <a:t>dan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mitra</a:t>
          </a:r>
          <a:r>
            <a:rPr lang="en-US" sz="2000" b="0" kern="1200" dirty="0">
              <a:solidFill>
                <a:schemeClr val="tx1"/>
              </a:solidFill>
            </a:rPr>
            <a:t>) </a:t>
          </a:r>
          <a:r>
            <a:rPr lang="en-US" sz="2000" b="0" kern="1200" dirty="0" err="1">
              <a:solidFill>
                <a:schemeClr val="tx1"/>
              </a:solidFill>
            </a:rPr>
            <a:t>dalam</a:t>
          </a:r>
          <a:r>
            <a:rPr lang="en-US" sz="2000" b="0" kern="1200" dirty="0">
              <a:solidFill>
                <a:schemeClr val="tx1"/>
              </a:solidFill>
            </a:rPr>
            <a:t> </a:t>
          </a:r>
          <a:r>
            <a:rPr lang="en-US" sz="2000" b="0" kern="1200" dirty="0" err="1">
              <a:solidFill>
                <a:schemeClr val="tx1"/>
              </a:solidFill>
            </a:rPr>
            <a:t>penyusunan</a:t>
          </a:r>
          <a:r>
            <a:rPr lang="en-US" sz="2000" b="0" kern="1200" dirty="0">
              <a:solidFill>
                <a:schemeClr val="tx1"/>
              </a:solidFill>
            </a:rPr>
            <a:t> LED.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b="0" kern="1200" dirty="0">
            <a:solidFill>
              <a:schemeClr val="tx1"/>
            </a:solidFill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2000" kern="1200" dirty="0"/>
        </a:p>
      </dsp:txBody>
      <dsp:txXfrm>
        <a:off x="0" y="2802318"/>
        <a:ext cx="6748208" cy="2006504"/>
      </dsp:txXfrm>
    </dsp:sp>
    <dsp:sp modelId="{0C6250E1-16C7-4468-9673-D02DD1169685}">
      <dsp:nvSpPr>
        <dsp:cNvPr id="0" name=""/>
        <dsp:cNvSpPr/>
      </dsp:nvSpPr>
      <dsp:spPr>
        <a:xfrm>
          <a:off x="0" y="4603209"/>
          <a:ext cx="6748208" cy="557444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800" b="1" kern="1200" dirty="0"/>
            <a:t>C. </a:t>
          </a:r>
          <a:r>
            <a:rPr lang="en-US" sz="2800" b="1" kern="1200" dirty="0" err="1"/>
            <a:t>Mekanisme</a:t>
          </a:r>
          <a:r>
            <a:rPr lang="en-US" sz="2800" b="1" kern="1200" dirty="0"/>
            <a:t> </a:t>
          </a:r>
          <a:r>
            <a:rPr lang="en-US" sz="2800" b="1" kern="1200" dirty="0" err="1"/>
            <a:t>kerja</a:t>
          </a:r>
          <a:r>
            <a:rPr lang="en-US" sz="2800" b="1" kern="1200" dirty="0"/>
            <a:t> </a:t>
          </a:r>
          <a:r>
            <a:rPr lang="en-US" sz="2800" b="1" kern="1200" dirty="0" err="1"/>
            <a:t>penyusunan</a:t>
          </a:r>
          <a:r>
            <a:rPr lang="en-US" sz="2800" b="1" kern="1200" dirty="0"/>
            <a:t> LED</a:t>
          </a:r>
          <a:endParaRPr lang="en-US" sz="2800" kern="1200" dirty="0"/>
        </a:p>
      </dsp:txBody>
      <dsp:txXfrm>
        <a:off x="27212" y="4630421"/>
        <a:ext cx="6693784" cy="503020"/>
      </dsp:txXfrm>
    </dsp:sp>
    <dsp:sp modelId="{7438BCAD-2F7D-41A1-8E95-AE8439AF2BF6}">
      <dsp:nvSpPr>
        <dsp:cNvPr id="0" name=""/>
        <dsp:cNvSpPr/>
      </dsp:nvSpPr>
      <dsp:spPr>
        <a:xfrm>
          <a:off x="0" y="5168050"/>
          <a:ext cx="6748208" cy="1689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4256" tIns="25400" rIns="142240" bIns="2540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000" kern="1200" dirty="0" err="1"/>
            <a:t>Memuat</a:t>
          </a:r>
          <a:r>
            <a:rPr lang="en-US" sz="2000" kern="1200" dirty="0"/>
            <a:t> </a:t>
          </a:r>
          <a:r>
            <a:rPr lang="en-US" sz="2000" kern="1200" dirty="0" err="1">
              <a:solidFill>
                <a:srgbClr val="FF0000"/>
              </a:solidFill>
            </a:rPr>
            <a:t>mekanisme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/>
            <a:t>pengumpulan</a:t>
          </a:r>
          <a:r>
            <a:rPr lang="en-US" sz="2000" kern="1200" dirty="0"/>
            <a:t> data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informasi</a:t>
          </a:r>
          <a:r>
            <a:rPr lang="en-US" sz="2000" kern="1200" dirty="0"/>
            <a:t>, </a:t>
          </a:r>
          <a:r>
            <a:rPr lang="en-US" sz="2000" kern="1200" dirty="0" err="1"/>
            <a:t>verifikasi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validasi</a:t>
          </a:r>
          <a:r>
            <a:rPr lang="en-US" sz="2000" kern="1200" dirty="0"/>
            <a:t> data, </a:t>
          </a:r>
          <a:r>
            <a:rPr lang="en-US" sz="2000" kern="1200" dirty="0" err="1"/>
            <a:t>pengecekan</a:t>
          </a:r>
          <a:r>
            <a:rPr lang="en-US" sz="2000" kern="1200" dirty="0"/>
            <a:t> </a:t>
          </a:r>
          <a:r>
            <a:rPr lang="en-US" sz="2000" kern="1200" dirty="0" err="1"/>
            <a:t>konsistensi</a:t>
          </a:r>
          <a:r>
            <a:rPr lang="en-US" sz="2000" kern="1200" dirty="0"/>
            <a:t> data, </a:t>
          </a:r>
          <a:r>
            <a:rPr lang="en-US" sz="2000" kern="1200" dirty="0" err="1"/>
            <a:t>analisis</a:t>
          </a:r>
          <a:r>
            <a:rPr lang="en-US" sz="2000" kern="1200" dirty="0"/>
            <a:t> data, </a:t>
          </a:r>
          <a:r>
            <a:rPr lang="en-US" sz="2000" kern="1200" dirty="0" err="1"/>
            <a:t>identifikasi</a:t>
          </a:r>
          <a:r>
            <a:rPr lang="en-US" sz="2000" kern="1200" dirty="0"/>
            <a:t> </a:t>
          </a:r>
          <a:r>
            <a:rPr lang="en-US" sz="2000" kern="1200" dirty="0" err="1"/>
            <a:t>akar</a:t>
          </a:r>
          <a:r>
            <a:rPr lang="en-US" sz="2000" kern="1200" dirty="0"/>
            <a:t> </a:t>
          </a:r>
          <a:r>
            <a:rPr lang="en-US" sz="2000" kern="1200" dirty="0" err="1"/>
            <a:t>masalah</a:t>
          </a:r>
          <a:r>
            <a:rPr lang="en-US" sz="2000" kern="1200" dirty="0"/>
            <a:t> </a:t>
          </a:r>
          <a:r>
            <a:rPr lang="en-US" sz="2000" kern="1200" dirty="0" err="1"/>
            <a:t>dan</a:t>
          </a:r>
          <a:r>
            <a:rPr lang="en-US" sz="2000" kern="1200" dirty="0"/>
            <a:t> </a:t>
          </a:r>
          <a:r>
            <a:rPr lang="en-US" sz="2000" kern="1200" dirty="0" err="1"/>
            <a:t>penetapan</a:t>
          </a:r>
          <a:r>
            <a:rPr lang="en-US" sz="2000" kern="1200" dirty="0"/>
            <a:t> </a:t>
          </a:r>
          <a:r>
            <a:rPr lang="en-US" sz="2000" kern="1200" dirty="0" err="1">
              <a:solidFill>
                <a:srgbClr val="FF0000"/>
              </a:solidFill>
            </a:rPr>
            <a:t>strategi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>
              <a:solidFill>
                <a:srgbClr val="FF0000"/>
              </a:solidFill>
            </a:rPr>
            <a:t>pengembangan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/>
            <a:t>yang </a:t>
          </a:r>
          <a:r>
            <a:rPr lang="en-US" sz="2000" kern="1200" dirty="0" err="1"/>
            <a:t>mengacu</a:t>
          </a:r>
          <a:r>
            <a:rPr lang="en-US" sz="2000" kern="1200" dirty="0"/>
            <a:t> </a:t>
          </a:r>
          <a:r>
            <a:rPr lang="en-US" sz="2000" kern="1200" dirty="0" err="1"/>
            <a:t>pada</a:t>
          </a:r>
          <a:r>
            <a:rPr lang="en-US" sz="2000" kern="1200" dirty="0"/>
            <a:t> </a:t>
          </a:r>
          <a:r>
            <a:rPr lang="en-US" sz="2000" kern="1200" dirty="0" err="1"/>
            <a:t>rencana</a:t>
          </a:r>
          <a:r>
            <a:rPr lang="en-US" sz="2000" kern="1200" dirty="0"/>
            <a:t> </a:t>
          </a:r>
          <a:r>
            <a:rPr lang="en-US" sz="2000" kern="1200" dirty="0" err="1"/>
            <a:t>pengembangan</a:t>
          </a:r>
          <a:r>
            <a:rPr lang="en-US" sz="2000" kern="1200" dirty="0"/>
            <a:t> UPPS, yang </a:t>
          </a:r>
          <a:r>
            <a:rPr lang="en-US" sz="2000" kern="1200" dirty="0" err="1"/>
            <a:t>disertai</a:t>
          </a:r>
          <a:r>
            <a:rPr lang="en-US" sz="2000" kern="1200" dirty="0"/>
            <a:t> </a:t>
          </a:r>
          <a:r>
            <a:rPr lang="en-US" sz="2000" kern="1200" dirty="0" err="1">
              <a:solidFill>
                <a:srgbClr val="FF0000"/>
              </a:solidFill>
            </a:rPr>
            <a:t>dengan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>
              <a:solidFill>
                <a:srgbClr val="FF0000"/>
              </a:solidFill>
            </a:rPr>
            <a:t>jadwal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>
              <a:solidFill>
                <a:srgbClr val="FF0000"/>
              </a:solidFill>
            </a:rPr>
            <a:t>kerja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 err="1">
              <a:solidFill>
                <a:srgbClr val="FF0000"/>
              </a:solidFill>
            </a:rPr>
            <a:t>tim</a:t>
          </a:r>
          <a:r>
            <a:rPr lang="en-US" sz="2000" kern="1200" dirty="0">
              <a:solidFill>
                <a:srgbClr val="FF0000"/>
              </a:solidFill>
            </a:rPr>
            <a:t> </a:t>
          </a:r>
          <a:r>
            <a:rPr lang="en-US" sz="2000" kern="1200" dirty="0"/>
            <a:t>yang </a:t>
          </a:r>
          <a:r>
            <a:rPr lang="en-US" sz="2000" kern="1200" dirty="0" err="1"/>
            <a:t>jelas</a:t>
          </a:r>
          <a:r>
            <a:rPr lang="en-US" sz="2000" kern="1200" dirty="0"/>
            <a:t>.</a:t>
          </a:r>
        </a:p>
      </dsp:txBody>
      <dsp:txXfrm>
        <a:off x="0" y="5168050"/>
        <a:ext cx="6748208" cy="1689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5F453-F64D-43CF-93BF-7EB0427E952A}">
      <dsp:nvSpPr>
        <dsp:cNvPr id="0" name=""/>
        <dsp:cNvSpPr/>
      </dsp:nvSpPr>
      <dsp:spPr>
        <a:xfrm>
          <a:off x="0" y="6281"/>
          <a:ext cx="7483340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1. </a:t>
          </a:r>
          <a:r>
            <a:rPr lang="en-US" sz="1800" b="1" kern="1200" dirty="0" err="1"/>
            <a:t>Sejarah</a:t>
          </a:r>
          <a:r>
            <a:rPr lang="en-US" sz="1800" b="1" kern="1200" dirty="0"/>
            <a:t> Unit </a:t>
          </a:r>
          <a:r>
            <a:rPr lang="en-US" sz="1800" b="1" kern="1200" dirty="0" err="1"/>
            <a:t>Pengelola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endParaRPr lang="en-US" sz="1800" b="1" kern="1200" dirty="0"/>
        </a:p>
      </dsp:txBody>
      <dsp:txXfrm>
        <a:off x="31070" y="37351"/>
        <a:ext cx="7421200" cy="574340"/>
      </dsp:txXfrm>
    </dsp:sp>
    <dsp:sp modelId="{9DC30CB3-5443-4E4F-8798-717384E476F7}">
      <dsp:nvSpPr>
        <dsp:cNvPr id="0" name=""/>
        <dsp:cNvSpPr/>
      </dsp:nvSpPr>
      <dsp:spPr>
        <a:xfrm>
          <a:off x="0" y="642761"/>
          <a:ext cx="7483340" cy="563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>
              <a:latin typeface="+mn-lt"/>
            </a:rPr>
            <a:t>Menjelaskan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riwayat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pendirian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dan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perkembangan</a:t>
          </a:r>
          <a:r>
            <a:rPr lang="en-US" sz="1800" b="1" kern="1200" dirty="0">
              <a:latin typeface="+mn-lt"/>
            </a:rPr>
            <a:t> UPPS </a:t>
          </a:r>
          <a:r>
            <a:rPr lang="en-US" sz="1800" b="1" kern="1200" dirty="0" err="1">
              <a:latin typeface="+mn-lt"/>
            </a:rPr>
            <a:t>dan</a:t>
          </a:r>
          <a:r>
            <a:rPr lang="en-US" sz="1800" b="1" kern="1200" dirty="0">
              <a:latin typeface="+mn-lt"/>
            </a:rPr>
            <a:t> program </a:t>
          </a:r>
          <a:r>
            <a:rPr lang="en-US" sz="1800" b="1" kern="1200" dirty="0" err="1">
              <a:latin typeface="+mn-lt"/>
            </a:rPr>
            <a:t>studi</a:t>
          </a:r>
          <a:r>
            <a:rPr lang="en-US" sz="1800" b="1" kern="1200" dirty="0">
              <a:latin typeface="+mn-lt"/>
            </a:rPr>
            <a:t> yang </a:t>
          </a:r>
          <a:r>
            <a:rPr lang="en-US" sz="1800" b="1" kern="1200" dirty="0" err="1">
              <a:latin typeface="+mn-lt"/>
            </a:rPr>
            <a:t>diakreditasi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secara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ringkas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dan</a:t>
          </a:r>
          <a:r>
            <a:rPr lang="en-US" sz="1800" b="1" kern="1200" dirty="0">
              <a:latin typeface="+mn-lt"/>
            </a:rPr>
            <a:t> </a:t>
          </a:r>
          <a:r>
            <a:rPr lang="en-US" sz="1800" b="1" kern="1200" dirty="0" err="1">
              <a:latin typeface="+mn-lt"/>
            </a:rPr>
            <a:t>jelas</a:t>
          </a:r>
          <a:r>
            <a:rPr lang="en-US" sz="1800" b="1" kern="1200" dirty="0">
              <a:latin typeface="+mn-lt"/>
            </a:rPr>
            <a:t>.</a:t>
          </a:r>
        </a:p>
      </dsp:txBody>
      <dsp:txXfrm>
        <a:off x="0" y="642761"/>
        <a:ext cx="7483340" cy="563040"/>
      </dsp:txXfrm>
    </dsp:sp>
    <dsp:sp modelId="{BB10665E-3681-48AF-8D13-2B8A0C41A91D}">
      <dsp:nvSpPr>
        <dsp:cNvPr id="0" name=""/>
        <dsp:cNvSpPr/>
      </dsp:nvSpPr>
      <dsp:spPr>
        <a:xfrm>
          <a:off x="0" y="1205801"/>
          <a:ext cx="7483340" cy="63648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2. </a:t>
          </a:r>
          <a:r>
            <a:rPr lang="en-US" sz="1800" b="1" kern="1200" dirty="0" err="1"/>
            <a:t>Visi</a:t>
          </a:r>
          <a:r>
            <a:rPr lang="en-US" sz="1800" b="1" kern="1200" dirty="0"/>
            <a:t>, </a:t>
          </a:r>
          <a:r>
            <a:rPr lang="en-US" sz="1800" b="1" kern="1200" dirty="0" err="1"/>
            <a:t>misi</a:t>
          </a:r>
          <a:r>
            <a:rPr lang="en-US" sz="1800" b="1" kern="1200" dirty="0"/>
            <a:t>, </a:t>
          </a:r>
          <a:r>
            <a:rPr lang="en-US" sz="1800" b="1" kern="1200" dirty="0" err="1"/>
            <a:t>tujuan</a:t>
          </a:r>
          <a:r>
            <a:rPr lang="en-US" sz="1800" b="1" kern="1200" dirty="0"/>
            <a:t>, </a:t>
          </a:r>
          <a:r>
            <a:rPr lang="en-US" sz="1800" b="1" kern="1200" dirty="0" err="1"/>
            <a:t>strategi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nilai</a:t>
          </a:r>
          <a:endParaRPr lang="en-US" sz="1800" b="1" kern="1200" dirty="0"/>
        </a:p>
      </dsp:txBody>
      <dsp:txXfrm>
        <a:off x="31070" y="1236871"/>
        <a:ext cx="7421200" cy="574340"/>
      </dsp:txXfrm>
    </dsp:sp>
    <dsp:sp modelId="{B743F4D8-190D-4A42-998B-34D5037B107C}">
      <dsp:nvSpPr>
        <dsp:cNvPr id="0" name=""/>
        <dsp:cNvSpPr/>
      </dsp:nvSpPr>
      <dsp:spPr>
        <a:xfrm>
          <a:off x="0" y="1842281"/>
          <a:ext cx="748334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Deskripsi</a:t>
          </a:r>
          <a:r>
            <a:rPr lang="en-US" sz="1800" b="1" kern="1200" dirty="0"/>
            <a:t> </a:t>
          </a:r>
          <a:r>
            <a:rPr lang="en-US" sz="1800" b="1" kern="1200" dirty="0" err="1"/>
            <a:t>singkat</a:t>
          </a:r>
          <a:r>
            <a:rPr lang="en-US" sz="1800" b="1" kern="1200" dirty="0"/>
            <a:t> </a:t>
          </a:r>
          <a:r>
            <a:rPr lang="en-US" sz="1800" b="1" kern="1200" dirty="0" err="1"/>
            <a:t>visi</a:t>
          </a:r>
          <a:r>
            <a:rPr lang="en-US" sz="1800" b="1" kern="1200" dirty="0"/>
            <a:t>, </a:t>
          </a:r>
          <a:r>
            <a:rPr lang="en-US" sz="1800" b="1" kern="1200" dirty="0" err="1"/>
            <a:t>misi</a:t>
          </a:r>
          <a:r>
            <a:rPr lang="en-US" sz="1800" b="1" kern="1200" dirty="0"/>
            <a:t>, </a:t>
          </a:r>
          <a:r>
            <a:rPr lang="en-US" sz="1800" b="1" kern="1200" dirty="0" err="1"/>
            <a:t>tujuan</a:t>
          </a:r>
          <a:r>
            <a:rPr lang="en-US" sz="1800" b="1" kern="1200" dirty="0"/>
            <a:t>, </a:t>
          </a:r>
          <a:r>
            <a:rPr lang="en-US" sz="1800" b="1" kern="1200" dirty="0" err="1"/>
            <a:t>strategi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nilai</a:t>
          </a:r>
          <a:r>
            <a:rPr lang="en-US" sz="1800" b="1" kern="1200" dirty="0"/>
            <a:t> yang </a:t>
          </a:r>
          <a:r>
            <a:rPr lang="en-US" sz="1800" b="1" kern="1200" dirty="0" err="1"/>
            <a:t>diterapkan</a:t>
          </a:r>
          <a:r>
            <a:rPr lang="en-US" sz="1800" b="1" kern="1200" dirty="0"/>
            <a:t> di UPPS </a:t>
          </a:r>
          <a:r>
            <a:rPr lang="en-US" sz="1800" b="1" kern="1200" dirty="0" err="1"/>
            <a:t>dan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 yang </a:t>
          </a:r>
          <a:r>
            <a:rPr lang="en-US" sz="1800" b="1" kern="1200" dirty="0" err="1"/>
            <a:t>diakreditasi</a:t>
          </a:r>
          <a:r>
            <a:rPr lang="en-US" sz="1800" b="1" kern="1200" dirty="0"/>
            <a:t> (</a:t>
          </a:r>
          <a:r>
            <a:rPr lang="en-US" sz="1800" b="1" kern="1200" dirty="0" err="1"/>
            <a:t>visi</a:t>
          </a:r>
          <a:r>
            <a:rPr lang="en-US" sz="1800" b="1" kern="1200" dirty="0"/>
            <a:t> </a:t>
          </a:r>
          <a:r>
            <a:rPr lang="en-US" sz="1800" b="1" kern="1200" dirty="0" err="1"/>
            <a:t>keilmuan</a:t>
          </a:r>
          <a:r>
            <a:rPr lang="en-US" sz="1800" b="1" kern="1200" dirty="0"/>
            <a:t>/scientific vision).</a:t>
          </a:r>
        </a:p>
      </dsp:txBody>
      <dsp:txXfrm>
        <a:off x="0" y="1842281"/>
        <a:ext cx="7483340" cy="809370"/>
      </dsp:txXfrm>
    </dsp:sp>
    <dsp:sp modelId="{0C6250E1-16C7-4468-9673-D02DD1169685}">
      <dsp:nvSpPr>
        <dsp:cNvPr id="0" name=""/>
        <dsp:cNvSpPr/>
      </dsp:nvSpPr>
      <dsp:spPr>
        <a:xfrm>
          <a:off x="0" y="2651651"/>
          <a:ext cx="7483340" cy="63648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3. </a:t>
          </a:r>
          <a:r>
            <a:rPr lang="en-US" sz="1800" b="1" kern="1200" dirty="0" err="1"/>
            <a:t>Organisasi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id-ID" sz="1800" b="1" kern="1200" dirty="0"/>
            <a:t>t</a:t>
          </a:r>
          <a:r>
            <a:rPr lang="en-US" sz="1800" b="1" kern="1200" dirty="0" err="1"/>
            <a:t>ata</a:t>
          </a:r>
          <a:r>
            <a:rPr lang="en-US" sz="1800" b="1" kern="1200" dirty="0"/>
            <a:t> </a:t>
          </a:r>
          <a:r>
            <a:rPr lang="id-ID" sz="1800" b="1" kern="1200" dirty="0"/>
            <a:t>k</a:t>
          </a:r>
          <a:r>
            <a:rPr lang="en-US" sz="1800" b="1" kern="1200" dirty="0" err="1"/>
            <a:t>erja</a:t>
          </a:r>
          <a:endParaRPr lang="en-US" sz="1800" b="1" kern="1200" dirty="0"/>
        </a:p>
      </dsp:txBody>
      <dsp:txXfrm>
        <a:off x="31070" y="2682721"/>
        <a:ext cx="7421200" cy="574340"/>
      </dsp:txXfrm>
    </dsp:sp>
    <dsp:sp modelId="{7438BCAD-2F7D-41A1-8E95-AE8439AF2BF6}">
      <dsp:nvSpPr>
        <dsp:cNvPr id="0" name=""/>
        <dsp:cNvSpPr/>
      </dsp:nvSpPr>
      <dsp:spPr>
        <a:xfrm>
          <a:off x="0" y="3288131"/>
          <a:ext cx="7483340" cy="8093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Informasi</a:t>
          </a:r>
          <a:r>
            <a:rPr lang="en-US" sz="1800" b="1" kern="1200" dirty="0"/>
            <a:t> </a:t>
          </a:r>
          <a:r>
            <a:rPr lang="en-US" sz="1800" b="1" kern="1200" dirty="0" err="1"/>
            <a:t>dokumen</a:t>
          </a:r>
          <a:r>
            <a:rPr lang="en-US" sz="1800" b="1" kern="1200" dirty="0"/>
            <a:t> formal </a:t>
          </a:r>
          <a:r>
            <a:rPr lang="en-US" sz="1800" b="1" kern="1200" dirty="0" err="1"/>
            <a:t>organisasi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kerja</a:t>
          </a:r>
          <a:r>
            <a:rPr lang="en-US" sz="1800" b="1" kern="1200" dirty="0"/>
            <a:t> yang </a:t>
          </a:r>
          <a:r>
            <a:rPr lang="en-US" sz="1800" b="1" kern="1200" dirty="0" err="1"/>
            <a:t>saat</a:t>
          </a:r>
          <a:r>
            <a:rPr lang="en-US" sz="1800" b="1" kern="1200" dirty="0"/>
            <a:t> </a:t>
          </a:r>
          <a:r>
            <a:rPr lang="en-US" sz="1800" b="1" kern="1200" dirty="0" err="1"/>
            <a:t>ini</a:t>
          </a:r>
          <a:r>
            <a:rPr lang="en-US" sz="1800" b="1" kern="1200" dirty="0"/>
            <a:t> </a:t>
          </a:r>
          <a:r>
            <a:rPr lang="en-US" sz="1800" b="1" kern="1200" dirty="0" err="1"/>
            <a:t>berlaku</a:t>
          </a:r>
          <a:r>
            <a:rPr lang="en-US" sz="1800" b="1" kern="1200" dirty="0"/>
            <a:t>, </a:t>
          </a:r>
          <a:r>
            <a:rPr lang="en-US" sz="1800" b="1" kern="1200" dirty="0" err="1"/>
            <a:t>termasuk</a:t>
          </a:r>
          <a:r>
            <a:rPr lang="en-US" sz="1800" b="1" kern="1200" dirty="0"/>
            <a:t> </a:t>
          </a:r>
          <a:r>
            <a:rPr lang="en-US" sz="1800" b="1" kern="1200" dirty="0" err="1"/>
            <a:t>uraian</a:t>
          </a:r>
          <a:r>
            <a:rPr lang="en-US" sz="1800" b="1" kern="1200" dirty="0"/>
            <a:t> </a:t>
          </a:r>
          <a:r>
            <a:rPr lang="en-US" sz="1800" b="1" kern="1200" dirty="0" err="1"/>
            <a:t>secara</a:t>
          </a:r>
          <a:r>
            <a:rPr lang="en-US" sz="1800" b="1" kern="1200" dirty="0"/>
            <a:t> </a:t>
          </a:r>
          <a:r>
            <a:rPr lang="en-US" sz="1800" b="1" kern="1200" dirty="0" err="1"/>
            <a:t>ringkas</a:t>
          </a:r>
          <a:r>
            <a:rPr lang="en-US" sz="1800" b="1" kern="1200" dirty="0"/>
            <a:t> </a:t>
          </a:r>
          <a:r>
            <a:rPr lang="en-US" sz="1800" b="1" kern="1200" dirty="0" err="1"/>
            <a:t>tentang</a:t>
          </a:r>
          <a:r>
            <a:rPr lang="en-US" sz="1800" b="1" kern="1200" dirty="0"/>
            <a:t> </a:t>
          </a:r>
          <a:r>
            <a:rPr lang="en-US" sz="1800" b="1" kern="1200" dirty="0" err="1"/>
            <a:t>struktur</a:t>
          </a:r>
          <a:r>
            <a:rPr lang="en-US" sz="1800" b="1" kern="1200" dirty="0"/>
            <a:t> </a:t>
          </a:r>
          <a:r>
            <a:rPr lang="en-US" sz="1800" b="1" kern="1200" dirty="0" err="1"/>
            <a:t>organisasi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tata</a:t>
          </a:r>
          <a:r>
            <a:rPr lang="en-US" sz="1800" b="1" kern="1200" dirty="0"/>
            <a:t> </a:t>
          </a:r>
          <a:r>
            <a:rPr lang="en-US" sz="1800" b="1" kern="1200" dirty="0" err="1"/>
            <a:t>kerja</a:t>
          </a:r>
          <a:r>
            <a:rPr lang="en-US" sz="1800" b="1" kern="1200" dirty="0"/>
            <a:t> UPPS </a:t>
          </a:r>
          <a:r>
            <a:rPr lang="en-US" sz="1800" b="1" kern="1200" dirty="0" err="1"/>
            <a:t>dan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, </a:t>
          </a:r>
          <a:r>
            <a:rPr lang="en-US" sz="1800" b="1" kern="1200" dirty="0" err="1"/>
            <a:t>tugas</a:t>
          </a:r>
          <a:r>
            <a:rPr lang="en-US" sz="1800" b="1" kern="1200" dirty="0"/>
            <a:t> </a:t>
          </a:r>
          <a:r>
            <a:rPr lang="en-US" sz="1800" b="1" kern="1200" dirty="0" err="1"/>
            <a:t>pokok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fungsinya</a:t>
          </a:r>
          <a:r>
            <a:rPr lang="en-US" sz="1800" b="1" kern="1200" dirty="0"/>
            <a:t> (</a:t>
          </a:r>
          <a:r>
            <a:rPr lang="en-US" sz="1800" b="1" kern="1200" dirty="0" err="1"/>
            <a:t>tupoksi</a:t>
          </a:r>
          <a:r>
            <a:rPr lang="en-US" sz="1800" b="1" kern="1200" dirty="0"/>
            <a:t>).</a:t>
          </a:r>
        </a:p>
      </dsp:txBody>
      <dsp:txXfrm>
        <a:off x="0" y="3288131"/>
        <a:ext cx="7483340" cy="809370"/>
      </dsp:txXfrm>
    </dsp:sp>
    <dsp:sp modelId="{D6978E3E-6F50-4722-857B-924D7D7BF191}">
      <dsp:nvSpPr>
        <dsp:cNvPr id="0" name=""/>
        <dsp:cNvSpPr/>
      </dsp:nvSpPr>
      <dsp:spPr>
        <a:xfrm>
          <a:off x="0" y="4097501"/>
          <a:ext cx="7483340" cy="6364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4. </a:t>
          </a:r>
          <a:r>
            <a:rPr lang="en-US" sz="1800" b="1" kern="1200" dirty="0" err="1"/>
            <a:t>Mahasiswa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lulusan</a:t>
          </a:r>
          <a:endParaRPr lang="en-US" sz="1800" b="1" kern="1200" dirty="0"/>
        </a:p>
      </dsp:txBody>
      <dsp:txXfrm>
        <a:off x="31070" y="4128571"/>
        <a:ext cx="7421200" cy="574340"/>
      </dsp:txXfrm>
    </dsp:sp>
    <dsp:sp modelId="{F7AFCEDC-DACF-487F-B7ED-E0728F7D7B31}">
      <dsp:nvSpPr>
        <dsp:cNvPr id="0" name=""/>
        <dsp:cNvSpPr/>
      </dsp:nvSpPr>
      <dsp:spPr>
        <a:xfrm>
          <a:off x="0" y="4733980"/>
          <a:ext cx="748334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7596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Deskripsi</a:t>
          </a:r>
          <a:r>
            <a:rPr lang="en-US" sz="1800" b="1" kern="1200" dirty="0"/>
            <a:t> </a:t>
          </a:r>
          <a:r>
            <a:rPr lang="en-US" sz="1800" b="1" kern="1200" dirty="0" err="1"/>
            <a:t>ringkas</a:t>
          </a:r>
          <a:r>
            <a:rPr lang="en-US" sz="1800" b="1" kern="1200" dirty="0"/>
            <a:t> data </a:t>
          </a:r>
          <a:r>
            <a:rPr lang="en-US" sz="1800" b="1" kern="1200" dirty="0" err="1"/>
            <a:t>jumlah</a:t>
          </a:r>
          <a:r>
            <a:rPr lang="en-US" sz="1800" b="1" kern="1200" dirty="0"/>
            <a:t> </a:t>
          </a:r>
          <a:r>
            <a:rPr lang="en-US" sz="1800" b="1" kern="1200" dirty="0" err="1"/>
            <a:t>mahasiswa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lulusan</a:t>
          </a:r>
          <a:r>
            <a:rPr lang="en-US" sz="1800" b="1" kern="1200" dirty="0"/>
            <a:t>, </a:t>
          </a:r>
          <a:r>
            <a:rPr lang="en-US" sz="1800" b="1" kern="1200" dirty="0" err="1"/>
            <a:t>termasuk</a:t>
          </a:r>
          <a:r>
            <a:rPr lang="en-US" sz="1800" b="1" kern="1200" dirty="0"/>
            <a:t> </a:t>
          </a:r>
          <a:r>
            <a:rPr lang="en-US" sz="1800" b="1" kern="1200" dirty="0" err="1"/>
            <a:t>kualitas</a:t>
          </a:r>
          <a:r>
            <a:rPr lang="en-US" sz="1800" b="1" kern="1200" dirty="0"/>
            <a:t> </a:t>
          </a:r>
          <a:r>
            <a:rPr lang="en-US" sz="1800" b="1" kern="1200" dirty="0" err="1"/>
            <a:t>masukan</a:t>
          </a:r>
          <a:r>
            <a:rPr lang="en-US" sz="1800" b="1" kern="1200" dirty="0"/>
            <a:t>, </a:t>
          </a:r>
          <a:r>
            <a:rPr lang="en-US" sz="1800" b="1" kern="1200" dirty="0" err="1"/>
            <a:t>prestasi</a:t>
          </a:r>
          <a:r>
            <a:rPr lang="en-US" sz="1800" b="1" kern="1200" dirty="0"/>
            <a:t> monumental yang </a:t>
          </a:r>
          <a:r>
            <a:rPr lang="en-US" sz="1800" b="1" kern="1200" dirty="0" err="1"/>
            <a:t>dicapai</a:t>
          </a:r>
          <a:r>
            <a:rPr lang="en-US" sz="1800" b="1" kern="1200" dirty="0"/>
            <a:t> </a:t>
          </a:r>
          <a:r>
            <a:rPr lang="en-US" sz="1800" b="1" kern="1200" dirty="0" err="1"/>
            <a:t>mahasiswa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lulusan</a:t>
          </a:r>
          <a:r>
            <a:rPr lang="en-US" sz="1800" b="1" kern="1200" dirty="0"/>
            <a:t>, </a:t>
          </a:r>
          <a:r>
            <a:rPr lang="en-US" sz="1800" b="1" kern="1200" dirty="0" err="1"/>
            <a:t>serta</a:t>
          </a:r>
          <a:r>
            <a:rPr lang="en-US" sz="1800" b="1" kern="1200" dirty="0"/>
            <a:t> </a:t>
          </a:r>
          <a:r>
            <a:rPr lang="en-US" sz="1800" b="1" kern="1200" dirty="0" err="1"/>
            <a:t>kinerja</a:t>
          </a:r>
          <a:r>
            <a:rPr lang="en-US" sz="1800" b="1" kern="1200" dirty="0"/>
            <a:t> </a:t>
          </a:r>
          <a:r>
            <a:rPr lang="en-US" sz="1800" b="1" kern="1200" dirty="0" err="1"/>
            <a:t>lulusan</a:t>
          </a:r>
          <a:r>
            <a:rPr lang="en-US" sz="1800" b="1" kern="1200" dirty="0"/>
            <a:t> </a:t>
          </a:r>
          <a:r>
            <a:rPr lang="en-US" sz="1800" b="1" kern="1200" dirty="0" err="1"/>
            <a:t>dari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 yang </a:t>
          </a:r>
          <a:r>
            <a:rPr lang="en-US" sz="1800" b="1" kern="1200" dirty="0" err="1"/>
            <a:t>diselenggarakan</a:t>
          </a:r>
          <a:r>
            <a:rPr lang="en-US" sz="1800" b="1" kern="1200" dirty="0"/>
            <a:t> UPPS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penekanan</a:t>
          </a:r>
          <a:r>
            <a:rPr lang="en-US" sz="1800" b="1" kern="1200" dirty="0"/>
            <a:t> </a:t>
          </a:r>
          <a:r>
            <a:rPr lang="en-US" sz="1800" b="1" kern="1200" dirty="0" err="1"/>
            <a:t>lebih</a:t>
          </a:r>
          <a:r>
            <a:rPr lang="en-US" sz="1800" b="1" kern="1200" dirty="0"/>
            <a:t> </a:t>
          </a:r>
          <a:r>
            <a:rPr lang="en-US" sz="1800" b="1" kern="1200" dirty="0" err="1"/>
            <a:t>spesifik</a:t>
          </a:r>
          <a:r>
            <a:rPr lang="en-US" sz="1800" b="1" kern="1200" dirty="0"/>
            <a:t> </a:t>
          </a:r>
          <a:r>
            <a:rPr lang="en-US" sz="1800" b="1" kern="1200" dirty="0" err="1"/>
            <a:t>pada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 yang </a:t>
          </a:r>
          <a:r>
            <a:rPr lang="en-US" sz="1800" b="1" kern="1200" dirty="0" err="1"/>
            <a:t>diakreditasi</a:t>
          </a:r>
          <a:r>
            <a:rPr lang="en-US" sz="1800" b="1" kern="1200" dirty="0"/>
            <a:t>.</a:t>
          </a:r>
        </a:p>
      </dsp:txBody>
      <dsp:txXfrm>
        <a:off x="0" y="4733980"/>
        <a:ext cx="7483340" cy="10557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EDA631-A163-4BBA-9953-02E40868F95B}">
      <dsp:nvSpPr>
        <dsp:cNvPr id="0" name=""/>
        <dsp:cNvSpPr/>
      </dsp:nvSpPr>
      <dsp:spPr>
        <a:xfrm>
          <a:off x="0" y="0"/>
          <a:ext cx="7697691" cy="4867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5. </a:t>
          </a:r>
          <a:r>
            <a:rPr lang="en-US" sz="1800" b="1" kern="1200" dirty="0" err="1"/>
            <a:t>Dosen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tenaga</a:t>
          </a:r>
          <a:r>
            <a:rPr lang="en-US" sz="1800" b="1" kern="1200" dirty="0"/>
            <a:t> </a:t>
          </a:r>
          <a:r>
            <a:rPr lang="en-US" sz="1800" b="1" kern="1200" dirty="0" err="1"/>
            <a:t>kependidikan</a:t>
          </a:r>
          <a:endParaRPr lang="en-US" sz="1800" b="1" kern="1200" dirty="0"/>
        </a:p>
      </dsp:txBody>
      <dsp:txXfrm>
        <a:off x="23760" y="23760"/>
        <a:ext cx="7650171" cy="439200"/>
      </dsp:txXfrm>
    </dsp:sp>
    <dsp:sp modelId="{A730551C-AD14-47EA-8567-2FF41910E193}">
      <dsp:nvSpPr>
        <dsp:cNvPr id="0" name=""/>
        <dsp:cNvSpPr/>
      </dsp:nvSpPr>
      <dsp:spPr>
        <a:xfrm>
          <a:off x="0" y="487195"/>
          <a:ext cx="7697691" cy="807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02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Informasi</a:t>
          </a:r>
          <a:r>
            <a:rPr lang="en-US" sz="1800" b="1" kern="1200" dirty="0"/>
            <a:t> </a:t>
          </a:r>
          <a:r>
            <a:rPr lang="en-US" sz="1800" b="1" kern="1200" dirty="0" err="1"/>
            <a:t>ringkas</a:t>
          </a:r>
          <a:r>
            <a:rPr lang="en-US" sz="1800" b="1" kern="1200" dirty="0"/>
            <a:t> </a:t>
          </a:r>
          <a:r>
            <a:rPr lang="en-US" sz="1800" b="1" kern="1200" dirty="0" err="1"/>
            <a:t>jumlah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kualifikasi</a:t>
          </a:r>
          <a:r>
            <a:rPr lang="en-US" sz="1800" b="1" kern="1200" dirty="0"/>
            <a:t> SDM (</a:t>
          </a:r>
          <a:r>
            <a:rPr lang="en-US" sz="1800" b="1" kern="1200" dirty="0" err="1"/>
            <a:t>dosen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tenaga</a:t>
          </a:r>
          <a:r>
            <a:rPr lang="en-US" sz="1800" b="1" kern="1200" dirty="0"/>
            <a:t> </a:t>
          </a:r>
          <a:r>
            <a:rPr lang="en-US" sz="1800" b="1" kern="1200" dirty="0" err="1"/>
            <a:t>kependidikan</a:t>
          </a:r>
          <a:r>
            <a:rPr lang="en-US" sz="1800" b="1" kern="1200" dirty="0"/>
            <a:t>), </a:t>
          </a:r>
          <a:r>
            <a:rPr lang="en-US" sz="1800" b="1" kern="1200" dirty="0" err="1"/>
            <a:t>kecukupan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kinerja</a:t>
          </a:r>
          <a:r>
            <a:rPr lang="en-US" sz="1800" b="1" kern="1200" dirty="0"/>
            <a:t>, </a:t>
          </a:r>
          <a:r>
            <a:rPr lang="en-US" sz="1800" b="1" kern="1200" dirty="0" err="1"/>
            <a:t>serta</a:t>
          </a:r>
          <a:r>
            <a:rPr lang="en-US" sz="1800" b="1" kern="1200" dirty="0"/>
            <a:t> </a:t>
          </a:r>
          <a:r>
            <a:rPr lang="en-US" sz="1800" b="1" kern="1200" dirty="0" err="1"/>
            <a:t>prestasi</a:t>
          </a:r>
          <a:r>
            <a:rPr lang="en-US" sz="1800" b="1" kern="1200" dirty="0"/>
            <a:t> monumental yang </a:t>
          </a:r>
          <a:r>
            <a:rPr lang="en-US" sz="1800" b="1" kern="1200" dirty="0" err="1"/>
            <a:t>dicapai</a:t>
          </a:r>
          <a:r>
            <a:rPr lang="en-US" sz="1800" b="1" kern="1200" dirty="0"/>
            <a:t>.</a:t>
          </a:r>
        </a:p>
      </dsp:txBody>
      <dsp:txXfrm>
        <a:off x="0" y="487195"/>
        <a:ext cx="7697691" cy="807300"/>
      </dsp:txXfrm>
    </dsp:sp>
    <dsp:sp modelId="{D2D630EE-C109-4E93-BA07-03321C5EAE52}">
      <dsp:nvSpPr>
        <dsp:cNvPr id="0" name=""/>
        <dsp:cNvSpPr/>
      </dsp:nvSpPr>
      <dsp:spPr>
        <a:xfrm>
          <a:off x="0" y="1294495"/>
          <a:ext cx="7697691" cy="486720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6. </a:t>
          </a:r>
          <a:r>
            <a:rPr lang="en-US" sz="1800" b="1" kern="1200" dirty="0" err="1"/>
            <a:t>Keuangan</a:t>
          </a:r>
          <a:r>
            <a:rPr lang="en-US" sz="1800" b="1" kern="1200" dirty="0"/>
            <a:t>, </a:t>
          </a:r>
          <a:r>
            <a:rPr lang="en-US" sz="1800" b="1" kern="1200" dirty="0" err="1"/>
            <a:t>sarana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prasarana</a:t>
          </a:r>
          <a:endParaRPr lang="en-US" sz="1800" b="1" kern="1200" dirty="0"/>
        </a:p>
      </dsp:txBody>
      <dsp:txXfrm>
        <a:off x="23760" y="1318255"/>
        <a:ext cx="7650171" cy="439200"/>
      </dsp:txXfrm>
    </dsp:sp>
    <dsp:sp modelId="{23F3AF34-2715-49E5-9F52-529EF0CC3006}">
      <dsp:nvSpPr>
        <dsp:cNvPr id="0" name=""/>
        <dsp:cNvSpPr/>
      </dsp:nvSpPr>
      <dsp:spPr>
        <a:xfrm>
          <a:off x="0" y="1781215"/>
          <a:ext cx="7697691" cy="55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Deskripsi</a:t>
          </a:r>
          <a:r>
            <a:rPr lang="en-US" sz="1800" b="1" kern="1200" dirty="0"/>
            <a:t> </a:t>
          </a:r>
          <a:r>
            <a:rPr lang="en-US" sz="1800" b="1" kern="1200" dirty="0" err="1"/>
            <a:t>ringkas</a:t>
          </a:r>
          <a:r>
            <a:rPr lang="en-US" sz="1800" b="1" kern="1200" dirty="0"/>
            <a:t> </a:t>
          </a:r>
          <a:r>
            <a:rPr lang="en-US" sz="1800" b="1" kern="1200" dirty="0" err="1"/>
            <a:t>kecukupan</a:t>
          </a:r>
          <a:r>
            <a:rPr lang="en-US" sz="1800" b="1" kern="1200" dirty="0"/>
            <a:t>, </a:t>
          </a:r>
          <a:r>
            <a:rPr lang="en-US" sz="1800" b="1" kern="1200" dirty="0" err="1"/>
            <a:t>kelayakan</a:t>
          </a:r>
          <a:r>
            <a:rPr lang="en-US" sz="1800" b="1" kern="1200" dirty="0"/>
            <a:t>, </a:t>
          </a:r>
          <a:r>
            <a:rPr lang="en-US" sz="1800" b="1" kern="1200" dirty="0" err="1"/>
            <a:t>kualitas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aksesibilitas</a:t>
          </a:r>
          <a:r>
            <a:rPr lang="en-US" sz="1800" b="1" kern="1200" dirty="0"/>
            <a:t> </a:t>
          </a:r>
          <a:r>
            <a:rPr lang="en-US" sz="1800" b="1" kern="1200" dirty="0" err="1"/>
            <a:t>sumberdaya</a:t>
          </a:r>
          <a:r>
            <a:rPr lang="en-US" sz="1800" b="1" kern="1200" dirty="0"/>
            <a:t> </a:t>
          </a:r>
          <a:r>
            <a:rPr lang="en-US" sz="1800" b="1" kern="1200" dirty="0" err="1"/>
            <a:t>keuangan</a:t>
          </a:r>
          <a:r>
            <a:rPr lang="en-US" sz="1800" b="1" kern="1200" dirty="0"/>
            <a:t>, </a:t>
          </a:r>
          <a:r>
            <a:rPr lang="en-US" sz="1800" b="1" kern="1200" dirty="0" err="1"/>
            <a:t>sarana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prasarana</a:t>
          </a:r>
          <a:r>
            <a:rPr lang="en-US" sz="1800" b="1" kern="1200" dirty="0"/>
            <a:t>.</a:t>
          </a:r>
        </a:p>
      </dsp:txBody>
      <dsp:txXfrm>
        <a:off x="0" y="1781215"/>
        <a:ext cx="7697691" cy="551655"/>
      </dsp:txXfrm>
    </dsp:sp>
    <dsp:sp modelId="{2B77AAD6-6F7A-4184-95FE-A99485CDABC4}">
      <dsp:nvSpPr>
        <dsp:cNvPr id="0" name=""/>
        <dsp:cNvSpPr/>
      </dsp:nvSpPr>
      <dsp:spPr>
        <a:xfrm>
          <a:off x="0" y="2332871"/>
          <a:ext cx="7697691" cy="486720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7. </a:t>
          </a:r>
          <a:r>
            <a:rPr lang="en-US" sz="1800" b="1" kern="1200" dirty="0" err="1"/>
            <a:t>Sistem</a:t>
          </a:r>
          <a:r>
            <a:rPr lang="en-US" sz="1800" b="1" kern="1200" dirty="0"/>
            <a:t> </a:t>
          </a:r>
          <a:r>
            <a:rPr lang="en-US" sz="1800" b="1" kern="1200" dirty="0" err="1"/>
            <a:t>Penjaminan</a:t>
          </a:r>
          <a:r>
            <a:rPr lang="en-US" sz="1800" b="1" kern="1200" dirty="0"/>
            <a:t> </a:t>
          </a:r>
          <a:r>
            <a:rPr lang="en-US" sz="1800" b="1" kern="1200" dirty="0" err="1"/>
            <a:t>Mutu</a:t>
          </a:r>
          <a:endParaRPr lang="en-US" sz="1800" b="1" kern="1200" dirty="0"/>
        </a:p>
      </dsp:txBody>
      <dsp:txXfrm>
        <a:off x="23760" y="2356631"/>
        <a:ext cx="7650171" cy="439200"/>
      </dsp:txXfrm>
    </dsp:sp>
    <dsp:sp modelId="{12D3B0C4-5A49-402C-A73C-31D49B9D651D}">
      <dsp:nvSpPr>
        <dsp:cNvPr id="0" name=""/>
        <dsp:cNvSpPr/>
      </dsp:nvSpPr>
      <dsp:spPr>
        <a:xfrm>
          <a:off x="0" y="2819590"/>
          <a:ext cx="7697691" cy="1937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Deskripsi</a:t>
          </a:r>
          <a:r>
            <a:rPr lang="en-US" sz="1800" b="1" kern="1200" dirty="0"/>
            <a:t> </a:t>
          </a:r>
          <a:r>
            <a:rPr lang="en-US" sz="1800" b="1" kern="1200" dirty="0" err="1"/>
            <a:t>implementasi</a:t>
          </a:r>
          <a:r>
            <a:rPr lang="en-US" sz="1800" b="1" kern="1200" dirty="0"/>
            <a:t> </a:t>
          </a:r>
          <a:r>
            <a:rPr lang="en-US" sz="1800" b="1" kern="1200" dirty="0" err="1"/>
            <a:t>Sistem</a:t>
          </a:r>
          <a:r>
            <a:rPr lang="en-US" sz="1800" b="1" kern="1200" dirty="0"/>
            <a:t> </a:t>
          </a:r>
          <a:r>
            <a:rPr lang="en-US" sz="1800" b="1" kern="1200" dirty="0" err="1"/>
            <a:t>Penjaminan</a:t>
          </a:r>
          <a:r>
            <a:rPr lang="en-US" sz="1800" b="1" kern="1200" dirty="0"/>
            <a:t> </a:t>
          </a:r>
          <a:r>
            <a:rPr lang="en-US" sz="1800" b="1" kern="1200" dirty="0" err="1"/>
            <a:t>Mutu</a:t>
          </a:r>
          <a:r>
            <a:rPr lang="en-US" sz="1800" b="1" kern="1200" dirty="0"/>
            <a:t> yang </a:t>
          </a:r>
          <a:r>
            <a:rPr lang="en-US" sz="1800" b="1" kern="1200" dirty="0" err="1"/>
            <a:t>sesuai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kebijakan</a:t>
          </a:r>
          <a:r>
            <a:rPr lang="en-US" sz="1800" b="1" kern="1200" dirty="0"/>
            <a:t>, </a:t>
          </a:r>
          <a:r>
            <a:rPr lang="en-US" sz="1800" b="1" kern="1200" dirty="0" err="1"/>
            <a:t>organisasi</a:t>
          </a:r>
          <a:r>
            <a:rPr lang="en-US" sz="1800" b="1" kern="1200" dirty="0"/>
            <a:t>, </a:t>
          </a:r>
          <a:r>
            <a:rPr lang="en-US" sz="1800" b="1" kern="1200" dirty="0" err="1"/>
            <a:t>instrumen</a:t>
          </a:r>
          <a:r>
            <a:rPr lang="en-US" sz="1800" b="1" kern="1200" dirty="0"/>
            <a:t> yang </a:t>
          </a:r>
          <a:r>
            <a:rPr lang="en-US" sz="1800" b="1" kern="1200" dirty="0" err="1"/>
            <a:t>dikembangkan</a:t>
          </a:r>
          <a:r>
            <a:rPr lang="en-US" sz="1800" b="1" kern="1200" dirty="0"/>
            <a:t> di </a:t>
          </a:r>
          <a:r>
            <a:rPr lang="en-US" sz="1800" b="1" kern="1200" dirty="0" err="1"/>
            <a:t>tingkat</a:t>
          </a:r>
          <a:r>
            <a:rPr lang="en-US" sz="1800" b="1" kern="1200" dirty="0"/>
            <a:t> </a:t>
          </a:r>
          <a:r>
            <a:rPr lang="en-US" sz="1800" b="1" kern="1200" dirty="0" err="1"/>
            <a:t>perguruan</a:t>
          </a:r>
          <a:r>
            <a:rPr lang="en-US" sz="1800" b="1" kern="1200" dirty="0"/>
            <a:t> </a:t>
          </a:r>
          <a:r>
            <a:rPr lang="en-US" sz="1800" b="1" kern="1200" dirty="0" err="1"/>
            <a:t>tinggi</a:t>
          </a:r>
          <a:r>
            <a:rPr lang="en-US" sz="1800" b="1" kern="1200" dirty="0"/>
            <a:t>, </a:t>
          </a:r>
          <a:r>
            <a:rPr lang="en-US" sz="1800" b="1" kern="1200" dirty="0" err="1"/>
            <a:t>serta</a:t>
          </a:r>
          <a:r>
            <a:rPr lang="en-US" sz="1800" b="1" kern="1200" dirty="0"/>
            <a:t> monitoring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evaluasi</a:t>
          </a:r>
          <a:r>
            <a:rPr lang="en-US" sz="1800" b="1" kern="1200" dirty="0"/>
            <a:t>, </a:t>
          </a:r>
          <a:r>
            <a:rPr lang="en-US" sz="1800" b="1" kern="1200" dirty="0" err="1"/>
            <a:t>pelaporan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tindak</a:t>
          </a:r>
          <a:r>
            <a:rPr lang="en-US" sz="1800" b="1" kern="1200" dirty="0"/>
            <a:t> </a:t>
          </a:r>
          <a:r>
            <a:rPr lang="en-US" sz="1800" b="1" kern="1200" dirty="0" err="1"/>
            <a:t>lanjutnya</a:t>
          </a:r>
          <a:r>
            <a:rPr lang="en-US" sz="1800" b="1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Deskripsi</a:t>
          </a:r>
          <a:r>
            <a:rPr lang="en-US" sz="1800" b="1" kern="1200" dirty="0"/>
            <a:t> </a:t>
          </a:r>
          <a:r>
            <a:rPr lang="en-US" sz="1800" b="1" kern="1200" dirty="0" err="1"/>
            <a:t>dapat</a:t>
          </a:r>
          <a:r>
            <a:rPr lang="en-US" sz="1800" b="1" kern="1200" dirty="0"/>
            <a:t> </a:t>
          </a:r>
          <a:r>
            <a:rPr lang="en-US" sz="1800" b="1" kern="1200" dirty="0" err="1"/>
            <a:t>dijelaskan</a:t>
          </a:r>
          <a:r>
            <a:rPr lang="en-US" sz="1800" b="1" kern="1200" dirty="0"/>
            <a:t> </a:t>
          </a:r>
          <a:r>
            <a:rPr lang="en-US" sz="1800" b="1" kern="1200" dirty="0" err="1"/>
            <a:t>dengan</a:t>
          </a:r>
          <a:r>
            <a:rPr lang="en-US" sz="1800" b="1" kern="1200" dirty="0"/>
            <a:t> </a:t>
          </a:r>
          <a:r>
            <a:rPr lang="en-US" sz="1800" b="1" kern="1200" dirty="0" err="1"/>
            <a:t>siklus</a:t>
          </a:r>
          <a:r>
            <a:rPr lang="en-US" sz="1800" b="1" kern="1200" dirty="0"/>
            <a:t> PPEPP yang </a:t>
          </a:r>
          <a:r>
            <a:rPr lang="en-US" sz="1800" b="1" kern="1200" dirty="0" err="1"/>
            <a:t>dilakukan</a:t>
          </a:r>
          <a:r>
            <a:rPr lang="en-US" sz="1800" b="1" kern="1200" dirty="0"/>
            <a:t> </a:t>
          </a:r>
          <a:r>
            <a:rPr lang="en-US" sz="1800" b="1" kern="1200" dirty="0" err="1"/>
            <a:t>oleh</a:t>
          </a:r>
          <a:r>
            <a:rPr lang="en-US" sz="1800" b="1" kern="1200" dirty="0"/>
            <a:t> UPPS </a:t>
          </a:r>
          <a:r>
            <a:rPr lang="en-US" sz="1800" b="1" kern="1200" dirty="0" err="1"/>
            <a:t>atas</a:t>
          </a:r>
          <a:r>
            <a:rPr lang="en-US" sz="1800" b="1" kern="1200" dirty="0"/>
            <a:t> </a:t>
          </a:r>
          <a:r>
            <a:rPr lang="en-US" sz="1800" b="1" kern="1200" dirty="0" err="1"/>
            <a:t>penyelenggaraaan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, </a:t>
          </a:r>
          <a:r>
            <a:rPr lang="en-US" sz="1800" b="1" kern="1200" dirty="0" err="1"/>
            <a:t>termasuk</a:t>
          </a:r>
          <a:r>
            <a:rPr lang="en-US" sz="1800" b="1" kern="1200" dirty="0"/>
            <a:t> </a:t>
          </a:r>
          <a:r>
            <a:rPr lang="en-US" sz="1800" b="1" kern="1200" dirty="0" err="1"/>
            <a:t>pengakuan</a:t>
          </a:r>
          <a:r>
            <a:rPr lang="en-US" sz="1800" b="1" kern="1200" dirty="0"/>
            <a:t> </a:t>
          </a:r>
          <a:r>
            <a:rPr lang="en-US" sz="1800" b="1" kern="1200" dirty="0" err="1"/>
            <a:t>mutu</a:t>
          </a:r>
          <a:r>
            <a:rPr lang="en-US" sz="1800" b="1" kern="1200" dirty="0"/>
            <a:t> </a:t>
          </a:r>
          <a:r>
            <a:rPr lang="en-US" sz="1800" b="1" kern="1200" dirty="0" err="1"/>
            <a:t>dari</a:t>
          </a:r>
          <a:r>
            <a:rPr lang="en-US" sz="1800" b="1" kern="1200" dirty="0"/>
            <a:t> </a:t>
          </a:r>
          <a:r>
            <a:rPr lang="en-US" sz="1800" b="1" kern="1200" dirty="0" err="1"/>
            <a:t>lembaga</a:t>
          </a:r>
          <a:r>
            <a:rPr lang="en-US" sz="1800" b="1" kern="1200" dirty="0"/>
            <a:t> audit </a:t>
          </a:r>
          <a:r>
            <a:rPr lang="en-US" sz="1800" b="1" kern="1200" dirty="0" err="1"/>
            <a:t>eksternal</a:t>
          </a:r>
          <a:r>
            <a:rPr lang="en-US" sz="1800" b="1" kern="1200" dirty="0"/>
            <a:t>, </a:t>
          </a:r>
          <a:r>
            <a:rPr lang="en-US" sz="1800" b="1" kern="1200" dirty="0" err="1"/>
            <a:t>lembaga</a:t>
          </a:r>
          <a:r>
            <a:rPr lang="en-US" sz="1800" b="1" kern="1200" dirty="0"/>
            <a:t> </a:t>
          </a:r>
          <a:r>
            <a:rPr lang="en-US" sz="1800" b="1" kern="1200" dirty="0" err="1"/>
            <a:t>akreditasi</a:t>
          </a:r>
          <a:r>
            <a:rPr lang="en-US" sz="1800" b="1" kern="1200" dirty="0"/>
            <a:t>,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lembaga</a:t>
          </a:r>
          <a:r>
            <a:rPr lang="en-US" sz="1800" b="1" kern="1200" dirty="0"/>
            <a:t> </a:t>
          </a:r>
          <a:r>
            <a:rPr lang="en-US" sz="1800" b="1" kern="1200" dirty="0" err="1"/>
            <a:t>sertifikasi</a:t>
          </a:r>
          <a:r>
            <a:rPr lang="en-US" sz="1800" b="1" kern="1200" dirty="0"/>
            <a:t>.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n-US" sz="1800" b="1" kern="1200" dirty="0"/>
        </a:p>
      </dsp:txBody>
      <dsp:txXfrm>
        <a:off x="0" y="2819590"/>
        <a:ext cx="7697691" cy="1937520"/>
      </dsp:txXfrm>
    </dsp:sp>
    <dsp:sp modelId="{3A0457DA-DDB8-4110-925B-CFA3955C25B0}">
      <dsp:nvSpPr>
        <dsp:cNvPr id="0" name=""/>
        <dsp:cNvSpPr/>
      </dsp:nvSpPr>
      <dsp:spPr>
        <a:xfrm>
          <a:off x="0" y="4757111"/>
          <a:ext cx="7697691" cy="48672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800" b="1" kern="1200" dirty="0"/>
            <a:t>8. </a:t>
          </a:r>
          <a:r>
            <a:rPr lang="en-US" sz="1800" b="1" kern="1200" dirty="0" err="1"/>
            <a:t>Kinerja</a:t>
          </a:r>
          <a:r>
            <a:rPr lang="en-US" sz="1800" b="1" kern="1200" dirty="0"/>
            <a:t> Unit </a:t>
          </a:r>
          <a:r>
            <a:rPr lang="en-US" sz="1800" b="1" kern="1200" dirty="0" err="1"/>
            <a:t>Pengelola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endParaRPr lang="en-US" sz="1800" b="1" kern="1200" dirty="0"/>
        </a:p>
      </dsp:txBody>
      <dsp:txXfrm>
        <a:off x="23760" y="4780871"/>
        <a:ext cx="7650171" cy="439200"/>
      </dsp:txXfrm>
    </dsp:sp>
    <dsp:sp modelId="{5B4B98BC-F355-4510-8CCF-F032AE7AC684}">
      <dsp:nvSpPr>
        <dsp:cNvPr id="0" name=""/>
        <dsp:cNvSpPr/>
      </dsp:nvSpPr>
      <dsp:spPr>
        <a:xfrm>
          <a:off x="0" y="5243831"/>
          <a:ext cx="7697691" cy="5516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402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800" b="1" kern="1200" dirty="0" err="1"/>
            <a:t>Berisi</a:t>
          </a:r>
          <a:r>
            <a:rPr lang="en-US" sz="1800" b="1" kern="1200" dirty="0"/>
            <a:t> </a:t>
          </a:r>
          <a:r>
            <a:rPr lang="en-US" sz="1800" b="1" kern="1200" dirty="0" err="1"/>
            <a:t>deskripsi</a:t>
          </a:r>
          <a:r>
            <a:rPr lang="en-US" sz="1800" b="1" kern="1200" dirty="0"/>
            <a:t> </a:t>
          </a:r>
          <a:r>
            <a:rPr lang="en-US" sz="1800" b="1" kern="1200" dirty="0" err="1"/>
            <a:t>capaian</a:t>
          </a:r>
          <a:r>
            <a:rPr lang="en-US" sz="1800" b="1" kern="1200" dirty="0"/>
            <a:t> </a:t>
          </a:r>
          <a:r>
            <a:rPr lang="en-US" sz="1800" b="1" kern="1200" dirty="0" err="1"/>
            <a:t>dan</a:t>
          </a:r>
          <a:r>
            <a:rPr lang="en-US" sz="1800" b="1" kern="1200" dirty="0"/>
            <a:t> </a:t>
          </a:r>
          <a:r>
            <a:rPr lang="en-US" sz="1800" b="1" kern="1200" dirty="0" err="1"/>
            <a:t>luaran</a:t>
          </a:r>
          <a:r>
            <a:rPr lang="en-US" sz="1800" b="1" kern="1200" dirty="0"/>
            <a:t> yang paling </a:t>
          </a:r>
          <a:r>
            <a:rPr lang="en-US" sz="1800" b="1" kern="1200" dirty="0" err="1"/>
            <a:t>diunggulkan</a:t>
          </a:r>
          <a:r>
            <a:rPr lang="en-US" sz="1800" b="1" kern="1200" dirty="0"/>
            <a:t> </a:t>
          </a:r>
          <a:r>
            <a:rPr lang="en-US" sz="1800" b="1" kern="1200" dirty="0" err="1"/>
            <a:t>dari</a:t>
          </a:r>
          <a:r>
            <a:rPr lang="en-US" sz="1800" b="1" kern="1200" dirty="0"/>
            <a:t> UPPS </a:t>
          </a:r>
          <a:r>
            <a:rPr lang="en-US" sz="1800" b="1" kern="1200" dirty="0" err="1"/>
            <a:t>dan</a:t>
          </a:r>
          <a:r>
            <a:rPr lang="en-US" sz="1800" b="1" kern="1200" dirty="0"/>
            <a:t> program </a:t>
          </a:r>
          <a:r>
            <a:rPr lang="en-US" sz="1800" b="1" kern="1200" dirty="0" err="1"/>
            <a:t>studi</a:t>
          </a:r>
          <a:r>
            <a:rPr lang="en-US" sz="1800" b="1" kern="1200" dirty="0"/>
            <a:t>.</a:t>
          </a:r>
        </a:p>
      </dsp:txBody>
      <dsp:txXfrm>
        <a:off x="0" y="5243831"/>
        <a:ext cx="7697691" cy="5516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224B8-EBDF-4C75-9A19-DCF093D76334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346138-D561-4F4C-8919-21B345DD79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28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C1703A-FFCC-4332-BD16-CD9E1EA6BDFC}" type="slidenum">
              <a:rPr lang="id-ID" smtClean="0"/>
              <a:t>20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64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4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12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6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4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936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892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6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7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047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52ABD-00F0-4B18-880D-776EB14D032D}" type="datetimeFigureOut">
              <a:rPr lang="en-US" smtClean="0"/>
              <a:t>7/1/19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12D40E-2969-489D-B925-A981ABE1D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4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346444" y="2852465"/>
            <a:ext cx="8527312" cy="101908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3200" b="1" dirty="0">
                <a:solidFill>
                  <a:srgbClr val="FF0000"/>
                </a:solidFill>
                <a:latin typeface="+mn-lt"/>
              </a:rPr>
              <a:t>Instrumen Akreditasi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Program </a:t>
            </a:r>
            <a:r>
              <a:rPr lang="en-US" sz="3200" b="1" dirty="0" err="1">
                <a:solidFill>
                  <a:srgbClr val="FF0000"/>
                </a:solidFill>
                <a:latin typeface="+mn-lt"/>
              </a:rPr>
              <a:t>Studi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id-ID" sz="3200" b="1" dirty="0">
                <a:solidFill>
                  <a:srgbClr val="FF0000"/>
                </a:solidFill>
                <a:latin typeface="+mn-lt"/>
              </a:rPr>
              <a:t>(IAPS) </a:t>
            </a:r>
            <a:r>
              <a:rPr lang="en-US" sz="3200" b="1" dirty="0">
                <a:solidFill>
                  <a:srgbClr val="FF0000"/>
                </a:solidFill>
                <a:latin typeface="+mn-lt"/>
              </a:rPr>
              <a:t>4.0</a:t>
            </a:r>
            <a:br>
              <a:rPr lang="id-ID" sz="2800" b="1" dirty="0">
                <a:latin typeface="+mn-lt"/>
              </a:rPr>
            </a:br>
            <a:r>
              <a:rPr lang="id-ID" sz="2800" b="1" dirty="0">
                <a:solidFill>
                  <a:srgbClr val="0000FF"/>
                </a:solidFill>
                <a:latin typeface="+mn-lt"/>
              </a:rPr>
              <a:t>Laporan Evaluasi Diri </a:t>
            </a:r>
            <a:r>
              <a:rPr lang="en-US" sz="2800" b="1" dirty="0">
                <a:solidFill>
                  <a:srgbClr val="0000FF"/>
                </a:solidFill>
                <a:latin typeface="+mn-lt"/>
              </a:rPr>
              <a:t>(</a:t>
            </a:r>
            <a:r>
              <a:rPr lang="en-US" sz="2800" b="1">
                <a:solidFill>
                  <a:srgbClr val="0000FF"/>
                </a:solidFill>
                <a:latin typeface="+mn-lt"/>
              </a:rPr>
              <a:t>LED)</a:t>
            </a:r>
            <a:endParaRPr lang="en-US" sz="6600" b="1" dirty="0">
              <a:ln w="0"/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" y="1580182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adan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A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kreditasi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N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asional 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P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erguruan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T</a:t>
            </a:r>
            <a:r>
              <a:rPr lang="id-ID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inggi</a:t>
            </a:r>
            <a:r>
              <a:rPr lang="en-US" sz="2400" b="1" i="0" u="none" strike="noStrike" baseline="0" dirty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National Accreditation Agency for</a:t>
            </a:r>
            <a:r>
              <a:rPr lang="id-ID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US" sz="2400" b="1" i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Higher Education </a:t>
            </a:r>
            <a:r>
              <a:rPr lang="en-US" sz="2400" b="1" u="none" strike="noStrike" baseline="0" dirty="0">
                <a:solidFill>
                  <a:srgbClr val="000000"/>
                </a:solidFill>
                <a:cs typeface="Arial" panose="020B0604020202020204" pitchFamily="34" charset="0"/>
              </a:rPr>
              <a:t>(NAAHE)</a:t>
            </a:r>
            <a:endParaRPr lang="en-US" sz="2400" dirty="0"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0" y="5308600"/>
            <a:ext cx="9143999" cy="155161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780" y="79067"/>
            <a:ext cx="1588437" cy="13660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01692" y="3928117"/>
            <a:ext cx="756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oleh:</a:t>
            </a:r>
            <a:b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Dr.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Ahyar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Yuniawan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SE,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M.Si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2000" b="1" dirty="0" err="1"/>
              <a:t>Asesor</a:t>
            </a:r>
            <a:r>
              <a:rPr lang="en-US" sz="2000" b="1" dirty="0"/>
              <a:t> BANPT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7189" y="5422687"/>
            <a:ext cx="75650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id-ID" sz="2000" b="1" dirty="0">
                <a:solidFill>
                  <a:schemeClr val="bg1"/>
                </a:solidFill>
              </a:rPr>
              <a:t>Instrumen Akreditasi Program Studi (IAPS) Versi</a:t>
            </a:r>
            <a:r>
              <a:rPr lang="en-US" sz="2000" b="1" dirty="0">
                <a:solidFill>
                  <a:schemeClr val="bg1"/>
                </a:solidFill>
              </a:rPr>
              <a:t> 4.0</a:t>
            </a:r>
            <a:endParaRPr lang="id-ID" sz="2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B</a:t>
            </a:r>
            <a:r>
              <a:rPr lang="id-ID" sz="2000" b="1" dirty="0">
                <a:solidFill>
                  <a:schemeClr val="bg1"/>
                </a:solidFill>
              </a:rPr>
              <a:t>adan Akreditasi Perguruan Tinggi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</a:rPr>
              <a:t>Semarang – 1 </a:t>
            </a:r>
            <a:r>
              <a:rPr lang="en-US" sz="2000" b="1" dirty="0" err="1">
                <a:solidFill>
                  <a:schemeClr val="bg1"/>
                </a:solidFill>
              </a:rPr>
              <a:t>Juli</a:t>
            </a:r>
            <a:r>
              <a:rPr lang="en-US" sz="2000" b="1" dirty="0">
                <a:solidFill>
                  <a:schemeClr val="bg1"/>
                </a:solidFill>
              </a:rPr>
              <a:t> 2019</a:t>
            </a:r>
            <a:endParaRPr lang="en-US" sz="20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9E661-DB91-4E9B-90F1-FD4E18499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4711"/>
            <a:ext cx="3028950" cy="1325563"/>
          </a:xfrm>
        </p:spPr>
        <p:txBody>
          <a:bodyPr/>
          <a:lstStyle/>
          <a:p>
            <a:r>
              <a:rPr lang="en-ID" b="1" dirty="0" err="1"/>
              <a:t>Identitas</a:t>
            </a:r>
            <a:r>
              <a:rPr lang="en-ID" b="1" dirty="0"/>
              <a:t> </a:t>
            </a:r>
            <a:r>
              <a:rPr lang="en-ID" b="1" dirty="0" err="1"/>
              <a:t>Pengusul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D94FE3-267A-4F20-A02D-798EB863B0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52" t="3262" r="5428" b="8945"/>
          <a:stretch/>
        </p:blipFill>
        <p:spPr>
          <a:xfrm>
            <a:off x="3810564" y="114490"/>
            <a:ext cx="3742268" cy="6619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8035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5752"/>
          </a:xfrm>
        </p:spPr>
        <p:txBody>
          <a:bodyPr>
            <a:normAutofit/>
          </a:bodyPr>
          <a:lstStyle/>
          <a:p>
            <a:r>
              <a:rPr lang="en-US" sz="3600" dirty="0" err="1"/>
              <a:t>Daftar</a:t>
            </a:r>
            <a:r>
              <a:rPr lang="en-US" sz="3600" dirty="0"/>
              <a:t> PS di UPPS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1181248"/>
              </p:ext>
            </p:extLst>
          </p:nvPr>
        </p:nvGraphicFramePr>
        <p:xfrm>
          <a:off x="225188" y="1225124"/>
          <a:ext cx="8693624" cy="3183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3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9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82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82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68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353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997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No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Jenis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Program 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Nama  </a:t>
                      </a:r>
                    </a:p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Program Studi </a:t>
                      </a:r>
                      <a:r>
                        <a:rPr lang="en-US" sz="1800" b="1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Akreditasi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Program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Studi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3)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Jumlah</a:t>
                      </a:r>
                    </a:p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</a:p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saat TS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kern="1200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b="1" baseline="30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id-ID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119"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Status/</a:t>
                      </a:r>
                    </a:p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Peringkat 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No. dan</a:t>
                      </a:r>
                    </a:p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Tgl. SK 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Tgl.</a:t>
                      </a:r>
                    </a:p>
                    <a:p>
                      <a:pPr algn="ctr"/>
                      <a:r>
                        <a:rPr lang="id-ID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Kadaluarsa </a:t>
                      </a:r>
                      <a:endParaRPr lang="id-ID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id-ID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3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5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6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997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…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997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Jumlah</a:t>
                      </a:r>
                      <a:endParaRPr lang="id-ID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endParaRPr lang="id-ID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5188" y="4708478"/>
            <a:ext cx="8693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1)</a:t>
            </a:r>
            <a:r>
              <a:rPr lang="en-US" dirty="0"/>
              <a:t> </a:t>
            </a:r>
            <a:r>
              <a:rPr lang="fi-FI" dirty="0"/>
              <a:t>Lampirkan salinan Surat Keputusan Pendirian Perguruan Tinggi. </a:t>
            </a:r>
          </a:p>
          <a:p>
            <a:r>
              <a:rPr lang="id-ID" dirty="0"/>
              <a:t>2)</a:t>
            </a:r>
            <a:r>
              <a:rPr lang="en-US" dirty="0"/>
              <a:t> </a:t>
            </a:r>
            <a:r>
              <a:rPr lang="fi-FI" dirty="0"/>
              <a:t>Lampirkan salinan Surat Keputusan Pembukaan Program Studi. </a:t>
            </a:r>
          </a:p>
          <a:p>
            <a:r>
              <a:rPr lang="id-ID" dirty="0"/>
              <a:t>3)</a:t>
            </a:r>
            <a:r>
              <a:rPr lang="en-US" dirty="0"/>
              <a:t> </a:t>
            </a:r>
            <a:r>
              <a:rPr lang="id-ID" dirty="0"/>
              <a:t>Lampirkan salinan Surat Keputusan Akreditasi Program Studi terbaru. </a:t>
            </a:r>
          </a:p>
          <a:p>
            <a:r>
              <a:rPr lang="id-ID" dirty="0"/>
              <a:t>4) </a:t>
            </a:r>
            <a:r>
              <a:rPr lang="nn-NO" dirty="0"/>
              <a:t>Diisi dengan jumlah mahasiswa aktif di masing-masing PS saat TS.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20137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2673-6C67-4D9B-9954-D3A1D2206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527" y="1629295"/>
            <a:ext cx="2879321" cy="2286000"/>
          </a:xfrm>
        </p:spPr>
        <p:txBody>
          <a:bodyPr>
            <a:normAutofit fontScale="90000"/>
          </a:bodyPr>
          <a:lstStyle/>
          <a:p>
            <a:r>
              <a:rPr lang="en-ID" b="1" dirty="0" err="1"/>
              <a:t>Identitas</a:t>
            </a:r>
            <a:r>
              <a:rPr lang="en-ID" b="1" dirty="0"/>
              <a:t> Tim </a:t>
            </a:r>
            <a:r>
              <a:rPr lang="en-ID" b="1" dirty="0" err="1"/>
              <a:t>Penyusun</a:t>
            </a:r>
            <a:r>
              <a:rPr lang="en-ID" b="1" dirty="0"/>
              <a:t> </a:t>
            </a:r>
            <a:r>
              <a:rPr lang="en-ID" b="1" dirty="0" err="1"/>
              <a:t>Laporan</a:t>
            </a:r>
            <a:r>
              <a:rPr lang="en-ID" b="1" dirty="0"/>
              <a:t> </a:t>
            </a: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269A64-3D64-4C07-84D2-697E7B2419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01" t="1894" r="10018" b="16796"/>
          <a:stretch/>
        </p:blipFill>
        <p:spPr>
          <a:xfrm>
            <a:off x="3768439" y="149734"/>
            <a:ext cx="3793331" cy="6549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166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362" y="2616213"/>
            <a:ext cx="1874838" cy="1369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000" b="1" dirty="0"/>
              <a:t>BAB I. PENDAHULUAN</a:t>
            </a:r>
            <a:endParaRPr lang="en-US" sz="2000" dirty="0"/>
          </a:p>
        </p:txBody>
      </p:sp>
      <p:sp>
        <p:nvSpPr>
          <p:cNvPr id="17" name="Chevron 16"/>
          <p:cNvSpPr/>
          <p:nvPr/>
        </p:nvSpPr>
        <p:spPr>
          <a:xfrm>
            <a:off x="1731157" y="132285"/>
            <a:ext cx="571300" cy="6354239"/>
          </a:xfrm>
          <a:prstGeom prst="chevron">
            <a:avLst>
              <a:gd name="adj" fmla="val 65391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83927586"/>
              </p:ext>
            </p:extLst>
          </p:nvPr>
        </p:nvGraphicFramePr>
        <p:xfrm>
          <a:off x="2395792" y="0"/>
          <a:ext cx="674820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57242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53754" y="1104899"/>
            <a:ext cx="4537846" cy="5575039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IDENTITAS UNIT PENGELOLA PROGRAM STUDI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IDENTITAS TIM PENYUSUN LED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KATA PENGANTAR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RINGKASAN EKSEKUTIF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I. PENDAHULUAN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A. DASAR PENYUSUNAN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B. TIM PENYUSUN DAN TANGGUNGJAWABNYA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C. MEKANISME KERJA PENYUSUNAN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ED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BAB II. LAPORAN EVALUASI DIRI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A. KONDISI EKSTERNAL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B. PROFIL </a:t>
            </a:r>
            <a:r>
              <a:rPr lang="id-ID" sz="1400" b="1" dirty="0">
                <a:cs typeface="Arial" panose="020B0604020202020204" pitchFamily="34" charset="0"/>
              </a:rPr>
              <a:t>UPPS DAN PROGRAM STUDI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C. KRITERIA</a:t>
            </a:r>
          </a:p>
          <a:p>
            <a:r>
              <a:rPr lang="id-ID" sz="1400" b="1" dirty="0"/>
              <a:t> </a:t>
            </a:r>
            <a:r>
              <a:rPr lang="en-US" sz="1400" b="1" dirty="0"/>
              <a:t>    C.</a:t>
            </a:r>
            <a:r>
              <a:rPr lang="id-ID" sz="1400" b="1" dirty="0"/>
              <a:t>1. </a:t>
            </a:r>
            <a:r>
              <a:rPr lang="en-US" sz="1400" b="1" dirty="0" err="1"/>
              <a:t>Visi</a:t>
            </a:r>
            <a:r>
              <a:rPr lang="en-US" sz="1400" b="1" dirty="0"/>
              <a:t>, </a:t>
            </a:r>
            <a:r>
              <a:rPr lang="en-US" sz="1400" b="1" dirty="0" err="1"/>
              <a:t>Misi</a:t>
            </a:r>
            <a:r>
              <a:rPr lang="en-US" sz="1400" b="1" dirty="0"/>
              <a:t>, </a:t>
            </a:r>
            <a:r>
              <a:rPr lang="en-US" sz="1400" b="1" dirty="0" err="1"/>
              <a:t>Tujuan</a:t>
            </a:r>
            <a:r>
              <a:rPr lang="en-US" sz="1400" b="1" dirty="0"/>
              <a:t>,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Strategi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2. </a:t>
            </a:r>
            <a:r>
              <a:rPr lang="fi-FI" sz="1400" b="1" dirty="0"/>
              <a:t>Tata Pamong, Tata Kelola, dan Kerjasama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3. </a:t>
            </a:r>
            <a:r>
              <a:rPr lang="en-US" sz="1400" b="1" dirty="0" err="1"/>
              <a:t>Mahasiswa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4. </a:t>
            </a:r>
            <a:r>
              <a:rPr lang="en-US" sz="1400" b="1" dirty="0" err="1"/>
              <a:t>Sumber</a:t>
            </a:r>
            <a:r>
              <a:rPr lang="en-US" sz="1400" b="1" dirty="0"/>
              <a:t> </a:t>
            </a:r>
            <a:r>
              <a:rPr lang="en-US" sz="1400" b="1" dirty="0" err="1"/>
              <a:t>Daya</a:t>
            </a:r>
            <a:r>
              <a:rPr lang="en-US" sz="1400" b="1" dirty="0"/>
              <a:t> </a:t>
            </a:r>
            <a:r>
              <a:rPr lang="en-US" sz="1400" b="1" dirty="0" err="1"/>
              <a:t>Manusia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5. </a:t>
            </a:r>
            <a:r>
              <a:rPr lang="en-US" sz="1400" b="1" dirty="0" err="1"/>
              <a:t>Keuangan</a:t>
            </a:r>
            <a:r>
              <a:rPr lang="en-US" sz="1400" b="1" dirty="0"/>
              <a:t>, </a:t>
            </a:r>
            <a:r>
              <a:rPr lang="en-US" sz="1400" b="1" dirty="0" err="1"/>
              <a:t>Sarana</a:t>
            </a:r>
            <a:r>
              <a:rPr lang="en-US" sz="1400" b="1" dirty="0"/>
              <a:t>,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Prasarana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6. </a:t>
            </a:r>
            <a:r>
              <a:rPr lang="en-US" sz="1400" b="1" dirty="0" err="1"/>
              <a:t>Pendidikan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7. </a:t>
            </a:r>
            <a:r>
              <a:rPr lang="en-US" sz="1400" b="1" dirty="0" err="1"/>
              <a:t>Penelitian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8. </a:t>
            </a:r>
            <a:r>
              <a:rPr lang="en-US" sz="1400" b="1" dirty="0" err="1"/>
              <a:t>Pengabdian</a:t>
            </a:r>
            <a:r>
              <a:rPr lang="en-US" sz="1400" b="1" dirty="0"/>
              <a:t> </a:t>
            </a:r>
            <a:r>
              <a:rPr lang="en-US" sz="1400" b="1" dirty="0" err="1"/>
              <a:t>kepada</a:t>
            </a:r>
            <a:r>
              <a:rPr lang="en-US" sz="1400" b="1" dirty="0"/>
              <a:t> </a:t>
            </a:r>
            <a:r>
              <a:rPr lang="en-US" sz="1400" b="1" dirty="0" err="1"/>
              <a:t>Masyarakat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9. </a:t>
            </a:r>
            <a:r>
              <a:rPr lang="en-US" sz="1400" b="1" dirty="0" err="1"/>
              <a:t>Luaran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Capaian</a:t>
            </a:r>
            <a:r>
              <a:rPr lang="en-US" sz="1400" b="1" dirty="0"/>
              <a:t> </a:t>
            </a:r>
            <a:r>
              <a:rPr lang="en-US" sz="1400" b="1" dirty="0" err="1"/>
              <a:t>Tridharma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D. ANALISIS DAN PENETAPAN PROGRAM PENGEMBANGAN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 UPPS DAN PROGRAM STUDI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III. PENUTUP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LAMPIRAN</a:t>
            </a: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218364" y="1462749"/>
            <a:ext cx="4105275" cy="485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28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03679" y="2173484"/>
            <a:ext cx="4394643" cy="7917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Kondisi Eksternal</a:t>
            </a:r>
          </a:p>
        </p:txBody>
      </p:sp>
      <p:sp>
        <p:nvSpPr>
          <p:cNvPr id="7" name="Rectangle 6">
            <a:hlinkClick r:id="" action="ppaction://noaction"/>
          </p:cNvPr>
          <p:cNvSpPr/>
          <p:nvPr/>
        </p:nvSpPr>
        <p:spPr>
          <a:xfrm>
            <a:off x="4003679" y="3065664"/>
            <a:ext cx="4394643" cy="7917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Profil UPPS dan PS</a:t>
            </a:r>
          </a:p>
        </p:txBody>
      </p:sp>
      <p:sp>
        <p:nvSpPr>
          <p:cNvPr id="8" name="Rectangle 7">
            <a:hlinkClick r:id="" action="ppaction://noaction"/>
          </p:cNvPr>
          <p:cNvSpPr/>
          <p:nvPr/>
        </p:nvSpPr>
        <p:spPr>
          <a:xfrm>
            <a:off x="4003679" y="3941215"/>
            <a:ext cx="4394643" cy="7917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Kriteria</a:t>
            </a:r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07863" y="2215530"/>
            <a:ext cx="642257" cy="6656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9" name="Oval 18"/>
          <p:cNvSpPr/>
          <p:nvPr/>
        </p:nvSpPr>
        <p:spPr>
          <a:xfrm>
            <a:off x="3107860" y="4004272"/>
            <a:ext cx="642257" cy="6656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20" name="Oval 19"/>
          <p:cNvSpPr/>
          <p:nvPr/>
        </p:nvSpPr>
        <p:spPr>
          <a:xfrm>
            <a:off x="3107859" y="3133939"/>
            <a:ext cx="642257" cy="665622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22" name="Pentagon 21"/>
          <p:cNvSpPr/>
          <p:nvPr/>
        </p:nvSpPr>
        <p:spPr>
          <a:xfrm>
            <a:off x="478566" y="2362200"/>
            <a:ext cx="2373491" cy="1892367"/>
          </a:xfrm>
          <a:prstGeom prst="homePlate">
            <a:avLst>
              <a:gd name="adj" fmla="val 260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 Rounded MT Bold" panose="020F0704030504030204" pitchFamily="34" charset="0"/>
              </a:rPr>
              <a:t>Bab 2</a:t>
            </a:r>
          </a:p>
          <a:p>
            <a:pPr algn="ctr"/>
            <a:r>
              <a:rPr lang="en-US" sz="2800">
                <a:latin typeface="Arial Rounded MT Bold" panose="020F0704030504030204" pitchFamily="34" charset="0"/>
              </a:rPr>
              <a:t>Laporan Evaluasi Diri</a:t>
            </a:r>
          </a:p>
        </p:txBody>
      </p:sp>
    </p:spTree>
    <p:extLst>
      <p:ext uri="{BB962C8B-B14F-4D97-AF65-F5344CB8AC3E}">
        <p14:creationId xmlns:p14="http://schemas.microsoft.com/office/powerpoint/2010/main" val="33735331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169" y="1519341"/>
            <a:ext cx="822794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eksternal</a:t>
            </a:r>
            <a:r>
              <a:rPr lang="en-US" sz="2000" dirty="0"/>
              <a:t> program </a:t>
            </a:r>
            <a:r>
              <a:rPr lang="en-US" sz="2000" dirty="0" err="1"/>
              <a:t>studi</a:t>
            </a:r>
            <a:r>
              <a:rPr lang="en-US" sz="2000" dirty="0"/>
              <a:t> yang </a:t>
            </a:r>
            <a:r>
              <a:rPr lang="en-US" sz="2000" dirty="0" err="1"/>
              <a:t>diakreditasi</a:t>
            </a:r>
            <a:r>
              <a:rPr lang="en-US" sz="2000" dirty="0"/>
              <a:t>, yang </a:t>
            </a:r>
            <a:r>
              <a:rPr lang="en-US" sz="2000" dirty="0" err="1"/>
              <a:t>terdiri</a:t>
            </a:r>
            <a:r>
              <a:rPr lang="en-US" sz="2000" dirty="0"/>
              <a:t> </a:t>
            </a:r>
            <a:r>
              <a:rPr lang="en-US" sz="2000" dirty="0" err="1"/>
              <a:t>atas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lingkungan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makro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dan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lingkungan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mikro</a:t>
            </a:r>
            <a:r>
              <a:rPr lang="en-US" sz="2000" dirty="0"/>
              <a:t> di </a:t>
            </a:r>
            <a:r>
              <a:rPr lang="en-US" sz="2000" dirty="0" err="1"/>
              <a:t>tingkat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, </a:t>
            </a:r>
            <a:r>
              <a:rPr lang="en-US" sz="2000" dirty="0" err="1"/>
              <a:t>nasional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. </a:t>
            </a:r>
            <a:endParaRPr lang="id-ID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Lingkungan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makro</a:t>
            </a:r>
            <a:r>
              <a:rPr lang="en-US" sz="2000" dirty="0"/>
              <a:t> (</a:t>
            </a:r>
            <a:r>
              <a:rPr lang="en-US" sz="2000" dirty="0" err="1"/>
              <a:t>aspek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, </a:t>
            </a:r>
            <a:r>
              <a:rPr lang="en-US" sz="2000" dirty="0" err="1"/>
              <a:t>ekonomi</a:t>
            </a:r>
            <a:r>
              <a:rPr lang="en-US" sz="2000" dirty="0"/>
              <a:t>, </a:t>
            </a:r>
            <a:r>
              <a:rPr lang="en-US" sz="2000" dirty="0" err="1"/>
              <a:t>kebijakan</a:t>
            </a:r>
            <a:r>
              <a:rPr lang="en-US" sz="2000" dirty="0"/>
              <a:t>, </a:t>
            </a:r>
            <a:r>
              <a:rPr lang="en-US" sz="2000" dirty="0" err="1"/>
              <a:t>sosial</a:t>
            </a:r>
            <a:r>
              <a:rPr lang="en-US" sz="2000" dirty="0"/>
              <a:t>, </a:t>
            </a:r>
            <a:r>
              <a:rPr lang="en-US" sz="2000" dirty="0" err="1"/>
              <a:t>budaya</a:t>
            </a:r>
            <a:r>
              <a:rPr lang="en-US" sz="2000" dirty="0"/>
              <a:t>,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ilmu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). </a:t>
            </a:r>
            <a:endParaRPr lang="id-ID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rgbClr val="FF0000"/>
                </a:solidFill>
              </a:rPr>
              <a:t>Lingkungan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mikro</a:t>
            </a:r>
            <a:r>
              <a:rPr lang="en-US" sz="2000" dirty="0"/>
              <a:t> (</a:t>
            </a:r>
            <a:r>
              <a:rPr lang="en-US" sz="2000" dirty="0" err="1"/>
              <a:t>pesaing</a:t>
            </a:r>
            <a:r>
              <a:rPr lang="en-US" sz="2000" dirty="0"/>
              <a:t>, </a:t>
            </a:r>
            <a:r>
              <a:rPr lang="en-US" sz="2000" dirty="0" err="1"/>
              <a:t>pengguna</a:t>
            </a:r>
            <a:r>
              <a:rPr lang="en-US" sz="2000" dirty="0"/>
              <a:t> </a:t>
            </a:r>
            <a:r>
              <a:rPr lang="en-US" sz="2000" dirty="0" err="1"/>
              <a:t>lulusan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calon</a:t>
            </a:r>
            <a:r>
              <a:rPr lang="en-US" sz="2000" dirty="0"/>
              <a:t> </a:t>
            </a:r>
            <a:r>
              <a:rPr lang="en-US" sz="2000" dirty="0" err="1"/>
              <a:t>dosen</a:t>
            </a:r>
            <a:r>
              <a:rPr lang="en-US" sz="2000" dirty="0"/>
              <a:t>,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tenaga</a:t>
            </a:r>
            <a:r>
              <a:rPr lang="en-US" sz="2000" dirty="0"/>
              <a:t> </a:t>
            </a:r>
            <a:r>
              <a:rPr lang="en-US" sz="2000" dirty="0" err="1"/>
              <a:t>kependidikan</a:t>
            </a:r>
            <a:r>
              <a:rPr lang="en-US" sz="2000" dirty="0"/>
              <a:t>, </a:t>
            </a:r>
            <a:r>
              <a:rPr lang="en-US" sz="2000" i="1" dirty="0"/>
              <a:t>e-learning</a:t>
            </a:r>
            <a:r>
              <a:rPr lang="en-US" sz="2000" dirty="0"/>
              <a:t>, </a:t>
            </a:r>
            <a:r>
              <a:rPr lang="en-US" sz="2000" dirty="0" err="1"/>
              <a:t>pendidikan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, </a:t>
            </a:r>
            <a:r>
              <a:rPr lang="en-US" sz="2000" i="1" dirty="0"/>
              <a:t>Open Course Ware</a:t>
            </a:r>
            <a:r>
              <a:rPr lang="en-US" sz="2000" dirty="0"/>
              <a:t>,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dunia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/</a:t>
            </a:r>
            <a:r>
              <a:rPr lang="en-US" sz="2000" dirty="0" err="1"/>
              <a:t>industri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masyarakat</a:t>
            </a:r>
            <a:r>
              <a:rPr lang="en-US" sz="2000" dirty="0"/>
              <a:t>, </a:t>
            </a:r>
            <a:r>
              <a:rPr lang="en-US" sz="2000" dirty="0" err="1"/>
              <a:t>mitra</a:t>
            </a:r>
            <a:r>
              <a:rPr lang="en-US" sz="2000" dirty="0"/>
              <a:t>,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aliansi</a:t>
            </a:r>
            <a:r>
              <a:rPr lang="en-US" sz="2000" dirty="0"/>
              <a:t>). </a:t>
            </a:r>
            <a:endParaRPr lang="id-ID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UPPS </a:t>
            </a:r>
            <a:r>
              <a:rPr lang="en-US" sz="2000" dirty="0" err="1"/>
              <a:t>perlu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menganalisis</a:t>
            </a:r>
            <a:r>
              <a:rPr lang="en-US" sz="2000" dirty="0"/>
              <a:t> </a:t>
            </a:r>
            <a:r>
              <a:rPr lang="en-US" sz="2000" dirty="0" err="1"/>
              <a:t>aspek-aspek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makro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lingkungan</a:t>
            </a:r>
            <a:r>
              <a:rPr lang="en-US" sz="2000" dirty="0"/>
              <a:t> </a:t>
            </a:r>
            <a:r>
              <a:rPr lang="en-US" sz="2000" dirty="0" err="1"/>
              <a:t>mikro</a:t>
            </a:r>
            <a:r>
              <a:rPr lang="en-US" sz="2000" dirty="0"/>
              <a:t> yang </a:t>
            </a:r>
            <a:r>
              <a:rPr lang="en-US" sz="2000" dirty="0" err="1"/>
              <a:t>relevan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mempengaruhi</a:t>
            </a:r>
            <a:r>
              <a:rPr lang="en-US" sz="2000" dirty="0"/>
              <a:t> </a:t>
            </a:r>
            <a:r>
              <a:rPr lang="en-US" sz="2000" dirty="0" err="1"/>
              <a:t>eksistensi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pengembangan</a:t>
            </a:r>
            <a:r>
              <a:rPr lang="en-US" sz="2000" dirty="0"/>
              <a:t> UPPS </a:t>
            </a:r>
            <a:r>
              <a:rPr lang="en-US" sz="2000" dirty="0" err="1"/>
              <a:t>dan</a:t>
            </a:r>
            <a:r>
              <a:rPr lang="en-US" sz="2000" dirty="0"/>
              <a:t> program </a:t>
            </a:r>
            <a:r>
              <a:rPr lang="en-US" sz="2000" dirty="0" err="1"/>
              <a:t>studi</a:t>
            </a:r>
            <a:r>
              <a:rPr lang="en-US" sz="2000" dirty="0"/>
              <a:t>. </a:t>
            </a:r>
            <a:endParaRPr lang="id-ID" sz="20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dirty="0"/>
              <a:t>UPPS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merumuskan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strategi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pengembangan</a:t>
            </a:r>
            <a:r>
              <a:rPr lang="en-US" sz="2000" dirty="0"/>
              <a:t> program </a:t>
            </a:r>
            <a:r>
              <a:rPr lang="en-US" sz="2000" dirty="0" err="1"/>
              <a:t>studi</a:t>
            </a:r>
            <a:r>
              <a:rPr lang="en-US" sz="2000" dirty="0"/>
              <a:t> yang </a:t>
            </a:r>
            <a:r>
              <a:rPr lang="en-US" sz="2000" dirty="0" err="1"/>
              <a:t>berkesesuaian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program-program </a:t>
            </a:r>
            <a:r>
              <a:rPr lang="en-US" sz="2000" dirty="0" err="1"/>
              <a:t>pengembangan</a:t>
            </a:r>
            <a:r>
              <a:rPr lang="en-US" sz="2000" dirty="0"/>
              <a:t> </a:t>
            </a:r>
            <a:r>
              <a:rPr lang="en-US" sz="2000" dirty="0" err="1"/>
              <a:t>alternatif</a:t>
            </a:r>
            <a:r>
              <a:rPr lang="en-US" sz="2000" dirty="0"/>
              <a:t> yang </a:t>
            </a:r>
            <a:r>
              <a:rPr lang="en-US" sz="2000" dirty="0" err="1"/>
              <a:t>tepat</a:t>
            </a:r>
            <a:r>
              <a:rPr lang="en-US" sz="2000" dirty="0"/>
              <a:t>, yang </a:t>
            </a:r>
            <a:r>
              <a:rPr lang="en-US" sz="2000" dirty="0" err="1"/>
              <a:t>dijabarkan</a:t>
            </a:r>
            <a:r>
              <a:rPr lang="en-US" sz="2000" dirty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rinci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B</a:t>
            </a:r>
            <a:r>
              <a:rPr lang="id-ID" sz="2000" dirty="0"/>
              <a:t>ab II</a:t>
            </a:r>
            <a:r>
              <a:rPr lang="en-US" sz="2000" dirty="0"/>
              <a:t> D. </a:t>
            </a:r>
            <a:endParaRPr lang="en-US" sz="20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5A1322-9098-49B8-92F0-DCEA8D2D0AA5}"/>
              </a:ext>
            </a:extLst>
          </p:cNvPr>
          <p:cNvSpPr/>
          <p:nvPr/>
        </p:nvSpPr>
        <p:spPr>
          <a:xfrm>
            <a:off x="1618322" y="494339"/>
            <a:ext cx="4359232" cy="79173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/>
              <a:t>Kondisi</a:t>
            </a:r>
            <a:r>
              <a:rPr lang="en-US" sz="3200" b="1" dirty="0"/>
              <a:t> </a:t>
            </a:r>
            <a:r>
              <a:rPr lang="en-US" sz="3200" b="1" dirty="0" err="1"/>
              <a:t>Eksternal</a:t>
            </a:r>
            <a:r>
              <a:rPr lang="en-US" sz="3200" b="1" dirty="0"/>
              <a:t>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010F84-469D-40B7-A1ED-3A0247C0CEFB}"/>
              </a:ext>
            </a:extLst>
          </p:cNvPr>
          <p:cNvSpPr/>
          <p:nvPr/>
        </p:nvSpPr>
        <p:spPr>
          <a:xfrm>
            <a:off x="656003" y="503666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2800" b="1" dirty="0"/>
              <a:t>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09592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E8DBB81B-CCB8-4785-BE1F-F5EA9BB22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8008771"/>
              </p:ext>
            </p:extLst>
          </p:nvPr>
        </p:nvGraphicFramePr>
        <p:xfrm>
          <a:off x="773085" y="860068"/>
          <a:ext cx="7483340" cy="579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DC934BED-3395-45D2-B6DC-20C601E62A68}"/>
              </a:ext>
            </a:extLst>
          </p:cNvPr>
          <p:cNvSpPr/>
          <p:nvPr/>
        </p:nvSpPr>
        <p:spPr>
          <a:xfrm>
            <a:off x="789930" y="144311"/>
            <a:ext cx="481693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B</a:t>
            </a:r>
            <a:endParaRPr lang="en-US" sz="2800" b="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6F659-DD7E-4AA5-A5B7-5FA500F8DEE6}"/>
              </a:ext>
            </a:extLst>
          </p:cNvPr>
          <p:cNvSpPr/>
          <p:nvPr/>
        </p:nvSpPr>
        <p:spPr>
          <a:xfrm>
            <a:off x="1521229" y="144311"/>
            <a:ext cx="6674997" cy="601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400" b="1" dirty="0"/>
              <a:t>P</a:t>
            </a:r>
            <a:r>
              <a:rPr lang="id-ID" sz="2400" b="1" dirty="0"/>
              <a:t>rofil</a:t>
            </a:r>
            <a:r>
              <a:rPr lang="nn-NO" sz="2400" b="1" dirty="0"/>
              <a:t> U</a:t>
            </a:r>
            <a:r>
              <a:rPr lang="id-ID" sz="2400" b="1" dirty="0"/>
              <a:t>nit</a:t>
            </a:r>
            <a:r>
              <a:rPr lang="nn-NO" sz="2400" b="1" dirty="0"/>
              <a:t> P</a:t>
            </a:r>
            <a:r>
              <a:rPr lang="id-ID" sz="2400" b="1" dirty="0"/>
              <a:t>engelola</a:t>
            </a:r>
            <a:r>
              <a:rPr lang="nn-NO" sz="2400" b="1" dirty="0"/>
              <a:t> P</a:t>
            </a:r>
            <a:r>
              <a:rPr lang="id-ID" sz="2400" b="1" dirty="0"/>
              <a:t>rogram</a:t>
            </a:r>
            <a:r>
              <a:rPr lang="nn-NO" sz="2400" b="1" dirty="0"/>
              <a:t> S</a:t>
            </a:r>
            <a:r>
              <a:rPr lang="id-ID" sz="2400" b="1" dirty="0"/>
              <a:t>tudi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316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0048B8F-27F7-4B35-909B-2FA77DB168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910563"/>
              </p:ext>
            </p:extLst>
          </p:nvPr>
        </p:nvGraphicFramePr>
        <p:xfrm>
          <a:off x="656705" y="897390"/>
          <a:ext cx="7697691" cy="579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E904F146-FBC5-43D2-8916-450439752975}"/>
              </a:ext>
            </a:extLst>
          </p:cNvPr>
          <p:cNvSpPr/>
          <p:nvPr/>
        </p:nvSpPr>
        <p:spPr>
          <a:xfrm>
            <a:off x="829237" y="189050"/>
            <a:ext cx="481693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B</a:t>
            </a:r>
            <a:endParaRPr lang="en-US" sz="28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D9B43B-CAD9-4DC3-BBE4-D17CCF23C821}"/>
              </a:ext>
            </a:extLst>
          </p:cNvPr>
          <p:cNvSpPr/>
          <p:nvPr/>
        </p:nvSpPr>
        <p:spPr>
          <a:xfrm>
            <a:off x="1446416" y="225509"/>
            <a:ext cx="6765392" cy="60114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n-NO" sz="2400" b="1" dirty="0"/>
              <a:t>P</a:t>
            </a:r>
            <a:r>
              <a:rPr lang="id-ID" sz="2400" b="1" dirty="0"/>
              <a:t>rofil</a:t>
            </a:r>
            <a:r>
              <a:rPr lang="nn-NO" sz="2400" b="1" dirty="0"/>
              <a:t> U</a:t>
            </a:r>
            <a:r>
              <a:rPr lang="id-ID" sz="2400" b="1" dirty="0"/>
              <a:t>nit</a:t>
            </a:r>
            <a:r>
              <a:rPr lang="nn-NO" sz="2400" b="1" dirty="0"/>
              <a:t> P</a:t>
            </a:r>
            <a:r>
              <a:rPr lang="id-ID" sz="2400" b="1" dirty="0"/>
              <a:t>engelola</a:t>
            </a:r>
            <a:r>
              <a:rPr lang="nn-NO" sz="2400" b="1" dirty="0"/>
              <a:t> P</a:t>
            </a:r>
            <a:r>
              <a:rPr lang="id-ID" sz="2400" b="1" dirty="0"/>
              <a:t>rogram</a:t>
            </a:r>
            <a:r>
              <a:rPr lang="nn-NO" sz="2400" b="1" dirty="0"/>
              <a:t> S</a:t>
            </a:r>
            <a:r>
              <a:rPr lang="id-ID" sz="2400" b="1" dirty="0"/>
              <a:t>tudi</a:t>
            </a:r>
            <a:r>
              <a:rPr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7199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65628" y="772442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Visi, Misi, Tujuan, dan Strategi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09148" y="797678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1" name="Chevron 20"/>
          <p:cNvSpPr/>
          <p:nvPr/>
        </p:nvSpPr>
        <p:spPr>
          <a:xfrm>
            <a:off x="2234732" y="1174615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338475" y="52051"/>
            <a:ext cx="2373491" cy="488776"/>
          </a:xfrm>
          <a:prstGeom prst="homePlate">
            <a:avLst>
              <a:gd name="adj" fmla="val 260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Kriteria</a:t>
            </a:r>
            <a:r>
              <a:rPr lang="en-US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4365628" y="1413626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Tata Pamong, Tata Kelola, dan Kerjasama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3609148" y="1438862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365628" y="2048722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Mahasiswa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609148" y="2073958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365628" y="2684323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 dirty="0" err="1">
                <a:solidFill>
                  <a:srgbClr val="FFFF00"/>
                </a:solidFill>
              </a:rPr>
              <a:t>Sumber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Daya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Manusia</a:t>
            </a:r>
            <a:endParaRPr lang="en-US" b="1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609148" y="2709559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65628" y="3309291"/>
            <a:ext cx="4394643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Keuangan, Sarana, dan Prasarana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3609148" y="3334527"/>
            <a:ext cx="453158" cy="460132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365628" y="3934259"/>
            <a:ext cx="4394643" cy="53432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Pendidikan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3609148" y="3959495"/>
            <a:ext cx="453158" cy="46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6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365628" y="4569861"/>
            <a:ext cx="4394643" cy="53432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Penelitian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3609148" y="4595097"/>
            <a:ext cx="453158" cy="46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365628" y="5216095"/>
            <a:ext cx="4394643" cy="534321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Pengabdian kepada Masyarakat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609148" y="5241331"/>
            <a:ext cx="453158" cy="46013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8</a:t>
            </a:r>
          </a:p>
        </p:txBody>
      </p:sp>
      <p:sp>
        <p:nvSpPr>
          <p:cNvPr id="42" name="Rectangle 41"/>
          <p:cNvSpPr/>
          <p:nvPr/>
        </p:nvSpPr>
        <p:spPr>
          <a:xfrm>
            <a:off x="4365628" y="5878545"/>
            <a:ext cx="4394643" cy="5343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b="1">
                <a:solidFill>
                  <a:srgbClr val="FFFF00"/>
                </a:solidFill>
              </a:rPr>
              <a:t>Luaran dan Capaian Tridharma</a:t>
            </a:r>
            <a:endParaRPr lang="en-US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3609148" y="5903781"/>
            <a:ext cx="453158" cy="460132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8079" y="2806332"/>
            <a:ext cx="1874838" cy="1369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000" b="1" dirty="0"/>
              <a:t>BAB II. LAPORAN EVALUSI DIRI</a:t>
            </a:r>
            <a:endParaRPr lang="en-US" sz="2000" dirty="0"/>
          </a:p>
        </p:txBody>
      </p:sp>
      <p:sp>
        <p:nvSpPr>
          <p:cNvPr id="24" name="Oval 23"/>
          <p:cNvSpPr/>
          <p:nvPr/>
        </p:nvSpPr>
        <p:spPr>
          <a:xfrm>
            <a:off x="2422497" y="29539"/>
            <a:ext cx="642257" cy="665622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dirty="0"/>
              <a:t>C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46727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d-ID" b="1" dirty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id-ID" dirty="0"/>
              <a:t>Pendahuluan: </a:t>
            </a:r>
            <a:r>
              <a:rPr lang="fi-FI" dirty="0"/>
              <a:t>Perkembangan Terkini Akreditasi</a:t>
            </a:r>
            <a:r>
              <a:rPr lang="id-ID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Penyusunan Laporan Kinerja Program Studi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id-ID" b="1" dirty="0">
                <a:solidFill>
                  <a:srgbClr val="0000FF"/>
                </a:solidFill>
              </a:rPr>
              <a:t>Penyusunan Laporan Evaluasi Diri Program Studi (</a:t>
            </a:r>
            <a:r>
              <a:rPr lang="id-ID" b="1" dirty="0" err="1">
                <a:solidFill>
                  <a:srgbClr val="0000FF"/>
                </a:solidFill>
              </a:rPr>
              <a:t>maks</a:t>
            </a:r>
            <a:r>
              <a:rPr lang="id-ID" b="1">
                <a:solidFill>
                  <a:srgbClr val="0000FF"/>
                </a:solidFill>
              </a:rPr>
              <a:t>: 150 </a:t>
            </a:r>
            <a:r>
              <a:rPr lang="id-ID" b="1" dirty="0">
                <a:solidFill>
                  <a:srgbClr val="0000FF"/>
                </a:solidFill>
              </a:rPr>
              <a:t>halaman).</a:t>
            </a:r>
            <a:r>
              <a:rPr lang="id-ID" dirty="0"/>
              <a:t> 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id-ID" dirty="0"/>
              <a:t>Proses Penyusunan Laporan Evaluasi Diri.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id-ID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33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DA0FD-19E5-4C1F-BFB9-2D6CDF07A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461" y="1045288"/>
            <a:ext cx="2363932" cy="3094450"/>
          </a:xfrm>
        </p:spPr>
        <p:txBody>
          <a:bodyPr>
            <a:noAutofit/>
          </a:bodyPr>
          <a:lstStyle/>
          <a:p>
            <a:r>
              <a:rPr lang="en-ID" sz="2800" b="1" dirty="0" err="1"/>
              <a:t>Hubungan</a:t>
            </a:r>
            <a:r>
              <a:rPr lang="en-ID" sz="2800" b="1" dirty="0"/>
              <a:t> </a:t>
            </a:r>
            <a:r>
              <a:rPr lang="en-ID" sz="2800" b="1" dirty="0" err="1"/>
              <a:t>antara</a:t>
            </a:r>
            <a:r>
              <a:rPr lang="en-ID" sz="2800" b="1" dirty="0"/>
              <a:t> SN –</a:t>
            </a:r>
            <a:r>
              <a:rPr lang="en-ID" sz="2800" b="1" dirty="0" err="1"/>
              <a:t>Dikti</a:t>
            </a:r>
            <a:r>
              <a:rPr lang="en-ID" sz="2800" b="1" dirty="0"/>
              <a:t> </a:t>
            </a:r>
            <a:r>
              <a:rPr lang="en-ID" sz="2800" b="1" dirty="0" err="1"/>
              <a:t>dengan</a:t>
            </a:r>
            <a:r>
              <a:rPr lang="en-ID" sz="2800" b="1" dirty="0"/>
              <a:t> </a:t>
            </a:r>
            <a:r>
              <a:rPr lang="en-ID" sz="2800" b="1" dirty="0" err="1"/>
              <a:t>Kriteria</a:t>
            </a:r>
            <a:r>
              <a:rPr lang="en-ID" sz="2800" b="1" dirty="0"/>
              <a:t> </a:t>
            </a:r>
            <a:r>
              <a:rPr lang="en-ID" sz="2800" b="1" dirty="0" err="1"/>
              <a:t>Akreditasi</a:t>
            </a:r>
            <a:br>
              <a:rPr lang="en-ID" sz="2800" b="1" dirty="0"/>
            </a:br>
            <a:r>
              <a:rPr lang="en-ID" sz="2800" b="1" dirty="0"/>
              <a:t>(</a:t>
            </a:r>
            <a:r>
              <a:rPr lang="en-ID" sz="2800" b="1" dirty="0" err="1"/>
              <a:t>PerBAN</a:t>
            </a:r>
            <a:r>
              <a:rPr lang="en-ID" sz="2800" b="1" dirty="0"/>
              <a:t> 2 2017)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19BDE7-E917-4072-A04B-5C3A4F575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077" y="279345"/>
            <a:ext cx="5968538" cy="6349956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49541106-E811-46D8-8520-43864F7C4243}"/>
              </a:ext>
            </a:extLst>
          </p:cNvPr>
          <p:cNvSpPr/>
          <p:nvPr/>
        </p:nvSpPr>
        <p:spPr>
          <a:xfrm>
            <a:off x="4727229" y="507620"/>
            <a:ext cx="224551" cy="2227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1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8705FE4-456A-47CF-8C2B-79D802AFDBA7}"/>
              </a:ext>
            </a:extLst>
          </p:cNvPr>
          <p:cNvSpPr/>
          <p:nvPr/>
        </p:nvSpPr>
        <p:spPr>
          <a:xfrm>
            <a:off x="4745895" y="5788698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2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410940-0749-46A4-867C-C5D9F076C4A2}"/>
              </a:ext>
            </a:extLst>
          </p:cNvPr>
          <p:cNvSpPr/>
          <p:nvPr/>
        </p:nvSpPr>
        <p:spPr>
          <a:xfrm>
            <a:off x="5181664" y="3448050"/>
            <a:ext cx="224551" cy="222709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3</a:t>
            </a:r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1003B7E3-D04F-4C6B-8FEF-D3DD388F5CE7}"/>
              </a:ext>
            </a:extLst>
          </p:cNvPr>
          <p:cNvSpPr/>
          <p:nvPr/>
        </p:nvSpPr>
        <p:spPr>
          <a:xfrm>
            <a:off x="5203095" y="3739771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4</a:t>
            </a:r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C5802C-085A-4717-B179-6271F4523B9D}"/>
              </a:ext>
            </a:extLst>
          </p:cNvPr>
          <p:cNvSpPr/>
          <p:nvPr/>
        </p:nvSpPr>
        <p:spPr>
          <a:xfrm>
            <a:off x="4614954" y="4517876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5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043DCFD-6E3D-4E50-8473-3A85CA961A83}"/>
              </a:ext>
            </a:extLst>
          </p:cNvPr>
          <p:cNvSpPr/>
          <p:nvPr/>
        </p:nvSpPr>
        <p:spPr>
          <a:xfrm>
            <a:off x="3410013" y="1977647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6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BF47247-722E-4A0A-B913-AFBA6E4F43B9}"/>
              </a:ext>
            </a:extLst>
          </p:cNvPr>
          <p:cNvSpPr/>
          <p:nvPr/>
        </p:nvSpPr>
        <p:spPr>
          <a:xfrm>
            <a:off x="5081651" y="1987172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7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63545BB-B7DE-4085-A1BB-0BBBF33F1EE7}"/>
              </a:ext>
            </a:extLst>
          </p:cNvPr>
          <p:cNvSpPr/>
          <p:nvPr/>
        </p:nvSpPr>
        <p:spPr>
          <a:xfrm>
            <a:off x="6567551" y="2015747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8</a:t>
            </a:r>
            <a:endParaRPr lang="en-US" b="1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46913FC-8E04-4725-BD9E-E71E0367D301}"/>
              </a:ext>
            </a:extLst>
          </p:cNvPr>
          <p:cNvSpPr/>
          <p:nvPr/>
        </p:nvSpPr>
        <p:spPr>
          <a:xfrm>
            <a:off x="4745895" y="1077535"/>
            <a:ext cx="224551" cy="222709"/>
          </a:xfrm>
          <a:prstGeom prst="ellipse">
            <a:avLst/>
          </a:prstGeom>
          <a:solidFill>
            <a:srgbClr val="0000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b="1" dirty="0"/>
              <a:t>9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26330" y="464144"/>
            <a:ext cx="1607820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2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Visi, Misi, Tujuan dan Strategi</a:t>
            </a:r>
            <a:endParaRPr lang="en-US" sz="12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68975" y="957300"/>
            <a:ext cx="1478280" cy="430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id-ID" sz="11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Luaran dan Capaian Tridharma</a:t>
            </a:r>
            <a:endParaRPr lang="en-US" sz="1100" b="1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8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entagon 4"/>
          <p:cNvSpPr/>
          <p:nvPr/>
        </p:nvSpPr>
        <p:spPr>
          <a:xfrm>
            <a:off x="2477179" y="784684"/>
            <a:ext cx="3412799" cy="409303"/>
          </a:xfrm>
          <a:prstGeom prst="homePlate">
            <a:avLst>
              <a:gd name="adj" fmla="val 26596"/>
            </a:avLst>
          </a:prstGeom>
          <a:solidFill>
            <a:srgbClr val="0000FF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1. </a:t>
            </a:r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Visi</a:t>
            </a: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Misi</a:t>
            </a: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Tujuan</a:t>
            </a: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cs typeface="Arial" panose="020B0604020202020204" pitchFamily="34" charset="0"/>
              </a:rPr>
              <a:t>Strategi</a:t>
            </a:r>
            <a:endParaRPr lang="en-US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99871" y="1874949"/>
            <a:ext cx="3636000" cy="540000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/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2. Tata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Pamong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, Tata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Kelola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Kerjasama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99873" y="2457166"/>
            <a:ext cx="3636000" cy="409303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3.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Mahasiswa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99873" y="2937131"/>
            <a:ext cx="3636000" cy="409303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4.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Sumber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Daya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Manusia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99872" y="3417096"/>
            <a:ext cx="3636000" cy="409303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5.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Keuangan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Sarana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,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Prasarana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2040" y="3908921"/>
            <a:ext cx="3636000" cy="409303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6.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Pendidikan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99873" y="4386551"/>
            <a:ext cx="3636000" cy="409303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7.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Penelitian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99871" y="4856991"/>
            <a:ext cx="3636000" cy="409303"/>
          </a:xfrm>
          <a:prstGeom prst="homePlate">
            <a:avLst>
              <a:gd name="adj" fmla="val 2659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8.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Pengabdian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kepada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Masyarakat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895350" y="5453254"/>
            <a:ext cx="3476625" cy="409303"/>
          </a:xfrm>
          <a:prstGeom prst="homePlate">
            <a:avLst>
              <a:gd name="adj" fmla="val 26596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9.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Luaran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dan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Capaian</a:t>
            </a:r>
            <a:r>
              <a:rPr lang="en-US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cs typeface="Arial" panose="020B0604020202020204" pitchFamily="34" charset="0"/>
              </a:rPr>
              <a:t>Tridharma</a:t>
            </a:r>
            <a:endParaRPr 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5937604" y="82386"/>
            <a:ext cx="3042424" cy="2016000"/>
            <a:chOff x="6412887" y="88352"/>
            <a:chExt cx="2666332" cy="2246770"/>
          </a:xfrm>
        </p:grpSpPr>
        <p:sp>
          <p:nvSpPr>
            <p:cNvPr id="16" name="Pentagon 15"/>
            <p:cNvSpPr/>
            <p:nvPr/>
          </p:nvSpPr>
          <p:spPr>
            <a:xfrm rot="10800000">
              <a:off x="6412887" y="88352"/>
              <a:ext cx="2574705" cy="2246769"/>
            </a:xfrm>
            <a:prstGeom prst="homePlate">
              <a:avLst>
                <a:gd name="adj" fmla="val 8102"/>
              </a:avLst>
            </a:prstGeom>
            <a:solidFill>
              <a:srgbClr val="000066"/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636808" y="88353"/>
              <a:ext cx="2442411" cy="2246769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chemeClr val="bg1"/>
                  </a:solidFill>
                </a:rPr>
                <a:t>Latar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Belakang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chemeClr val="bg1"/>
                  </a:solidFill>
                </a:rPr>
                <a:t>Kebijakan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chemeClr val="bg1"/>
                  </a:solidFill>
                </a:rPr>
                <a:t>Strategi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err="1">
                  <a:solidFill>
                    <a:schemeClr val="bg1"/>
                  </a:solidFill>
                </a:rPr>
                <a:t>Pencapaian</a:t>
              </a:r>
              <a:r>
                <a:rPr lang="en-US" sz="1400" b="1">
                  <a:solidFill>
                    <a:schemeClr val="bg1"/>
                  </a:solidFill>
                </a:rPr>
                <a:t> VMT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chemeClr val="bg1"/>
                  </a:solidFill>
                </a:rPr>
                <a:t>Indikator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Kinerja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Utama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chemeClr val="bg1"/>
                  </a:solidFill>
                </a:rPr>
                <a:t>Indikator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Kinerja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Tambahan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chemeClr val="bg1"/>
                  </a:solidFill>
                </a:rPr>
                <a:t>Evaluasi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Capaian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Kinerja</a:t>
              </a:r>
              <a:endParaRPr lang="en-US" sz="1400" dirty="0">
                <a:solidFill>
                  <a:schemeClr val="bg1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>
                  <a:solidFill>
                    <a:schemeClr val="bg1"/>
                  </a:solidFill>
                </a:rPr>
                <a:t>Simpulan </a:t>
              </a:r>
              <a:r>
                <a:rPr lang="en-US" sz="1400" b="1" dirty="0" err="1">
                  <a:solidFill>
                    <a:schemeClr val="bg1"/>
                  </a:solidFill>
                </a:rPr>
                <a:t>hasil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evaluasi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ketercapaian</a:t>
              </a:r>
              <a:r>
                <a:rPr lang="en-US" sz="1400" b="1" dirty="0">
                  <a:solidFill>
                    <a:schemeClr val="bg1"/>
                  </a:solidFill>
                </a:rPr>
                <a:t> VMTS </a:t>
              </a:r>
              <a:r>
                <a:rPr lang="en-US" sz="1400" b="1" dirty="0" err="1">
                  <a:solidFill>
                    <a:schemeClr val="bg1"/>
                  </a:solidFill>
                </a:rPr>
                <a:t>dan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tindak</a:t>
              </a:r>
              <a:r>
                <a:rPr lang="id-ID" sz="1400" b="1" dirty="0">
                  <a:solidFill>
                    <a:schemeClr val="bg1"/>
                  </a:solidFill>
                </a:rPr>
                <a:t> </a:t>
              </a:r>
              <a:r>
                <a:rPr lang="en-US" sz="1400" b="1" dirty="0" err="1">
                  <a:solidFill>
                    <a:schemeClr val="bg1"/>
                  </a:solidFill>
                </a:rPr>
                <a:t>lanjut</a:t>
              </a:r>
              <a:r>
                <a:rPr lang="en-US" sz="1400" b="1" dirty="0">
                  <a:solidFill>
                    <a:schemeClr val="bg1"/>
                  </a:solidFill>
                </a:rPr>
                <a:t>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410073" y="4689283"/>
            <a:ext cx="4569955" cy="1815882"/>
            <a:chOff x="6412887" y="4755766"/>
            <a:chExt cx="3538494" cy="1815882"/>
          </a:xfrm>
        </p:grpSpPr>
        <p:sp>
          <p:nvSpPr>
            <p:cNvPr id="21" name="Pentagon 20"/>
            <p:cNvSpPr/>
            <p:nvPr/>
          </p:nvSpPr>
          <p:spPr>
            <a:xfrm rot="10800000">
              <a:off x="6412887" y="4786543"/>
              <a:ext cx="3538494" cy="1754328"/>
            </a:xfrm>
            <a:prstGeom prst="homePlate">
              <a:avLst>
                <a:gd name="adj" fmla="val 8557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50657" y="4755766"/>
              <a:ext cx="3400724" cy="181588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>
                  <a:solidFill>
                    <a:srgbClr val="0000FF"/>
                  </a:solidFill>
                </a:rPr>
                <a:t>Indikator</a:t>
              </a:r>
              <a:r>
                <a:rPr lang="en-US" sz="1400" b="1" dirty="0">
                  <a:solidFill>
                    <a:srgbClr val="0000FF"/>
                  </a:solidFill>
                </a:rPr>
                <a:t> </a:t>
              </a:r>
              <a:r>
                <a:rPr lang="en-US" sz="1400" b="1" dirty="0" err="1">
                  <a:solidFill>
                    <a:srgbClr val="0000FF"/>
                  </a:solidFill>
                </a:rPr>
                <a:t>Kinerja</a:t>
              </a:r>
              <a:r>
                <a:rPr lang="en-US" sz="1400" b="1" dirty="0">
                  <a:solidFill>
                    <a:srgbClr val="0000FF"/>
                  </a:solidFill>
                </a:rPr>
                <a:t> </a:t>
              </a:r>
              <a:r>
                <a:rPr lang="en-US" sz="1400" b="1" dirty="0" err="1">
                  <a:solidFill>
                    <a:srgbClr val="0000FF"/>
                  </a:solidFill>
                </a:rPr>
                <a:t>Utama</a:t>
              </a:r>
              <a:r>
                <a:rPr lang="en-US" sz="1400" b="1" dirty="0">
                  <a:solidFill>
                    <a:srgbClr val="0000FF"/>
                  </a:solidFill>
                </a:rPr>
                <a:t> (</a:t>
              </a:r>
              <a:r>
                <a:rPr lang="en-US" sz="1400" b="1" dirty="0" err="1">
                  <a:solidFill>
                    <a:srgbClr val="0000FF"/>
                  </a:solidFill>
                </a:rPr>
                <a:t>Pendidikan</a:t>
              </a:r>
              <a:r>
                <a:rPr lang="en-US" sz="1400" b="1" dirty="0">
                  <a:solidFill>
                    <a:srgbClr val="0000FF"/>
                  </a:solidFill>
                </a:rPr>
                <a:t>, </a:t>
              </a:r>
              <a:r>
                <a:rPr lang="en-US" sz="1400" b="1" dirty="0" err="1">
                  <a:solidFill>
                    <a:srgbClr val="0000FF"/>
                  </a:solidFill>
                </a:rPr>
                <a:t>Penelitian</a:t>
              </a:r>
              <a:r>
                <a:rPr lang="en-US" sz="1400" b="1" dirty="0">
                  <a:solidFill>
                    <a:srgbClr val="0000FF"/>
                  </a:solidFill>
                </a:rPr>
                <a:t> </a:t>
              </a:r>
              <a:r>
                <a:rPr lang="en-US" sz="1400" b="1" dirty="0" err="1">
                  <a:solidFill>
                    <a:srgbClr val="0000FF"/>
                  </a:solidFill>
                </a:rPr>
                <a:t>dan</a:t>
              </a:r>
              <a:r>
                <a:rPr lang="en-US" sz="1400" b="1" dirty="0">
                  <a:solidFill>
                    <a:srgbClr val="0000FF"/>
                  </a:solidFill>
                </a:rPr>
                <a:t> </a:t>
              </a:r>
              <a:r>
                <a:rPr lang="en-US" sz="1400" b="1" dirty="0" err="1">
                  <a:solidFill>
                    <a:srgbClr val="0000FF"/>
                  </a:solidFill>
                </a:rPr>
                <a:t>PkM</a:t>
              </a:r>
              <a:r>
                <a:rPr lang="en-US" sz="1400" b="1" dirty="0">
                  <a:solidFill>
                    <a:srgbClr val="0000FF"/>
                  </a:solidFill>
                </a:rPr>
                <a:t>) </a:t>
              </a:r>
              <a:r>
                <a:rPr lang="en-US" sz="1400" b="1" dirty="0">
                  <a:solidFill>
                    <a:srgbClr val="0000FF"/>
                  </a:solidFill>
                  <a:sym typeface="Wingdings" panose="05000000000000000000" pitchFamily="2" charset="2"/>
                </a:rPr>
                <a:t> </a:t>
              </a:r>
              <a:r>
                <a:rPr lang="en-US" sz="1400" b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untuk</a:t>
              </a:r>
              <a:r>
                <a:rPr lang="en-US" sz="1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IAPS </a:t>
              </a:r>
              <a:r>
                <a:rPr lang="en-US" sz="1400" b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fokus</a:t>
              </a:r>
              <a:r>
                <a:rPr lang="en-US" sz="1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kepada</a:t>
              </a:r>
              <a:r>
                <a:rPr lang="en-US" sz="1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Pendidikan</a:t>
              </a:r>
              <a:r>
                <a:rPr lang="en-US" sz="1400" b="1" dirty="0">
                  <a:solidFill>
                    <a:srgbClr val="FF0000"/>
                  </a:solidFill>
                  <a:sym typeface="Wingdings" panose="05000000000000000000" pitchFamily="2" charset="2"/>
                </a:rPr>
                <a:t>.</a:t>
              </a:r>
              <a:endParaRPr lang="en-US" sz="1400" dirty="0">
                <a:solidFill>
                  <a:srgbClr val="FF0000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/>
                <a:t>Indikator</a:t>
              </a:r>
              <a:r>
                <a:rPr lang="en-US" sz="1400" b="1" dirty="0"/>
                <a:t> </a:t>
              </a:r>
              <a:r>
                <a:rPr lang="en-US" sz="1400" b="1" dirty="0" err="1"/>
                <a:t>Kinerja</a:t>
              </a:r>
              <a:r>
                <a:rPr lang="en-US" sz="1400" b="1" dirty="0"/>
                <a:t> </a:t>
              </a:r>
              <a:r>
                <a:rPr lang="en-US" sz="1400" b="1" dirty="0" err="1"/>
                <a:t>Tambahan</a:t>
              </a:r>
              <a:endParaRPr lang="en-US" sz="14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/>
                <a:t>Evaluasi</a:t>
              </a:r>
              <a:r>
                <a:rPr lang="en-US" sz="1400" b="1" dirty="0"/>
                <a:t> </a:t>
              </a:r>
              <a:r>
                <a:rPr lang="en-US" sz="1400" b="1" dirty="0" err="1"/>
                <a:t>Capaian</a:t>
              </a:r>
              <a:r>
                <a:rPr lang="en-US" sz="1400" b="1" dirty="0"/>
                <a:t> </a:t>
              </a:r>
              <a:r>
                <a:rPr lang="en-US" sz="1400" b="1" dirty="0" err="1"/>
                <a:t>Kinerja</a:t>
              </a:r>
              <a:endParaRPr lang="en-US" sz="14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/>
                <a:t>Penjaminan</a:t>
              </a:r>
              <a:r>
                <a:rPr lang="en-US" sz="1400" b="1" dirty="0"/>
                <a:t> </a:t>
              </a:r>
              <a:r>
                <a:rPr lang="en-US" sz="1400" b="1" dirty="0" err="1"/>
                <a:t>Mutu</a:t>
              </a:r>
              <a:r>
                <a:rPr lang="en-US" sz="1400" b="1" dirty="0"/>
                <a:t> </a:t>
              </a:r>
              <a:r>
                <a:rPr lang="en-US" sz="1400" b="1" dirty="0" err="1"/>
                <a:t>Luaran</a:t>
              </a:r>
              <a:endParaRPr lang="en-US" sz="1400" dirty="0">
                <a:solidFill>
                  <a:srgbClr val="FF0000"/>
                </a:solidFill>
              </a:endParaRPr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/>
                <a:t>Kepuasan</a:t>
              </a:r>
              <a:r>
                <a:rPr lang="en-US" sz="1400" b="1" dirty="0"/>
                <a:t> </a:t>
              </a:r>
              <a:r>
                <a:rPr lang="en-US" sz="1400" b="1" dirty="0" err="1"/>
                <a:t>Pengguna</a:t>
              </a:r>
              <a:endParaRPr lang="en-US" sz="1400" dirty="0"/>
            </a:p>
            <a:p>
              <a:pPr marL="228600" indent="-228600">
                <a:buFont typeface="+mj-lt"/>
                <a:buAutoNum type="arabicPeriod"/>
              </a:pPr>
              <a:r>
                <a:rPr lang="en-US" sz="1400" b="1" dirty="0" err="1"/>
                <a:t>Simpulan</a:t>
              </a:r>
              <a:r>
                <a:rPr lang="en-US" sz="1400" b="1" dirty="0"/>
                <a:t> </a:t>
              </a:r>
              <a:r>
                <a:rPr lang="en-US" sz="1400" b="1" dirty="0" err="1"/>
                <a:t>hasil</a:t>
              </a:r>
              <a:r>
                <a:rPr lang="en-US" sz="1400" b="1" dirty="0"/>
                <a:t> </a:t>
              </a:r>
              <a:r>
                <a:rPr lang="en-US" sz="1400" b="1" dirty="0" err="1"/>
                <a:t>evaluasi</a:t>
              </a:r>
              <a:r>
                <a:rPr lang="en-US" sz="1400" b="1" dirty="0"/>
                <a:t> </a:t>
              </a:r>
              <a:r>
                <a:rPr lang="en-US" sz="1400" b="1" dirty="0" err="1"/>
                <a:t>ketercapaian</a:t>
              </a:r>
              <a:r>
                <a:rPr lang="en-US" sz="1400" b="1" dirty="0"/>
                <a:t> </a:t>
              </a:r>
              <a:r>
                <a:rPr lang="en-US" sz="1400" b="1" dirty="0" err="1"/>
                <a:t>standar</a:t>
              </a:r>
              <a:r>
                <a:rPr lang="en-US" sz="1400" b="1" dirty="0"/>
                <a:t> </a:t>
              </a:r>
              <a:r>
                <a:rPr lang="en-US" sz="1400" b="1" dirty="0" err="1"/>
                <a:t>luaran</a:t>
              </a:r>
              <a:r>
                <a:rPr lang="en-US" sz="1400" b="1" dirty="0"/>
                <a:t> </a:t>
              </a:r>
              <a:r>
                <a:rPr lang="en-US" sz="1400" b="1" dirty="0" err="1"/>
                <a:t>dan</a:t>
              </a:r>
              <a:r>
                <a:rPr lang="en-US" sz="1400" b="1" dirty="0"/>
                <a:t> </a:t>
              </a:r>
              <a:r>
                <a:rPr lang="en-US" sz="1400" b="1" dirty="0" err="1"/>
                <a:t>capaian</a:t>
              </a:r>
              <a:r>
                <a:rPr lang="en-US" sz="1400" b="1" dirty="0"/>
                <a:t> </a:t>
              </a:r>
              <a:r>
                <a:rPr lang="en-US" sz="1400" b="1" dirty="0" err="1"/>
                <a:t>serta</a:t>
              </a:r>
              <a:r>
                <a:rPr lang="en-US" sz="1400" b="1" dirty="0"/>
                <a:t> </a:t>
              </a:r>
              <a:r>
                <a:rPr lang="en-US" sz="1400" b="1" dirty="0" err="1"/>
                <a:t>tindak</a:t>
              </a:r>
              <a:r>
                <a:rPr lang="en-US" sz="1400" b="1" dirty="0"/>
                <a:t> </a:t>
              </a:r>
              <a:r>
                <a:rPr lang="en-US" sz="1400" b="1" dirty="0" err="1"/>
                <a:t>lanjut</a:t>
              </a:r>
              <a:endParaRPr lang="en-US" sz="1400" dirty="0"/>
            </a:p>
          </p:txBody>
        </p:sp>
      </p:grpSp>
      <p:sp>
        <p:nvSpPr>
          <p:cNvPr id="25" name="Pentagon 24"/>
          <p:cNvSpPr/>
          <p:nvPr/>
        </p:nvSpPr>
        <p:spPr>
          <a:xfrm rot="10800000">
            <a:off x="3796029" y="2343788"/>
            <a:ext cx="5184000" cy="2206744"/>
          </a:xfrm>
          <a:prstGeom prst="homePlate">
            <a:avLst>
              <a:gd name="adj" fmla="val 11501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6" name="TextBox 25"/>
          <p:cNvSpPr txBox="1"/>
          <p:nvPr/>
        </p:nvSpPr>
        <p:spPr>
          <a:xfrm>
            <a:off x="4147357" y="2337818"/>
            <a:ext cx="4824000" cy="22467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Latar</a:t>
            </a:r>
            <a:r>
              <a:rPr lang="en-US" sz="1400" b="1" dirty="0"/>
              <a:t> </a:t>
            </a:r>
            <a:r>
              <a:rPr lang="en-US" sz="1400" b="1" dirty="0" err="1"/>
              <a:t>Belakang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Kebijakan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Standar</a:t>
            </a:r>
            <a:r>
              <a:rPr lang="en-US" sz="1400" b="1" dirty="0"/>
              <a:t> </a:t>
            </a:r>
            <a:r>
              <a:rPr lang="en-US" sz="1400" b="1" dirty="0" err="1"/>
              <a:t>Perguruan</a:t>
            </a:r>
            <a:r>
              <a:rPr lang="en-US" sz="1400" b="1" dirty="0"/>
              <a:t> Tinggi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Strategi</a:t>
            </a:r>
            <a:r>
              <a:rPr lang="en-US" sz="1400" b="1" dirty="0"/>
              <a:t> </a:t>
            </a:r>
            <a:r>
              <a:rPr lang="en-US" sz="1400" b="1" dirty="0" err="1"/>
              <a:t>Pencapaian</a:t>
            </a:r>
            <a:r>
              <a:rPr lang="en-US" sz="1400" b="1" dirty="0"/>
              <a:t> </a:t>
            </a:r>
            <a:r>
              <a:rPr lang="en-US" sz="1400" b="1" dirty="0" err="1"/>
              <a:t>Standar</a:t>
            </a:r>
            <a:r>
              <a:rPr lang="en-US" sz="1400" b="1" dirty="0"/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Indikator</a:t>
            </a:r>
            <a:r>
              <a:rPr lang="en-US" sz="1400" b="1" dirty="0"/>
              <a:t> </a:t>
            </a:r>
            <a:r>
              <a:rPr lang="en-US" sz="1400" b="1" dirty="0" err="1"/>
              <a:t>Kinerja</a:t>
            </a:r>
            <a:r>
              <a:rPr lang="en-US" sz="1400" b="1" dirty="0"/>
              <a:t> </a:t>
            </a:r>
            <a:r>
              <a:rPr lang="en-US" sz="1400" b="1" dirty="0" err="1"/>
              <a:t>Utama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Indikator</a:t>
            </a:r>
            <a:r>
              <a:rPr lang="en-US" sz="1400" b="1" dirty="0"/>
              <a:t> </a:t>
            </a:r>
            <a:r>
              <a:rPr lang="en-US" sz="1400" b="1" dirty="0" err="1"/>
              <a:t>Kinerja</a:t>
            </a:r>
            <a:r>
              <a:rPr lang="en-US" sz="1400" b="1" dirty="0"/>
              <a:t> </a:t>
            </a:r>
            <a:r>
              <a:rPr lang="en-US" sz="1400" b="1" dirty="0" err="1"/>
              <a:t>Tambahan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Evaluasi</a:t>
            </a:r>
            <a:r>
              <a:rPr lang="en-US" sz="1400" b="1" dirty="0"/>
              <a:t> </a:t>
            </a:r>
            <a:r>
              <a:rPr lang="en-US" sz="1400" b="1" dirty="0" err="1"/>
              <a:t>Capaian</a:t>
            </a:r>
            <a:r>
              <a:rPr lang="en-US" sz="1400" b="1" dirty="0"/>
              <a:t> </a:t>
            </a:r>
            <a:r>
              <a:rPr lang="en-US" sz="1400" b="1" dirty="0" err="1"/>
              <a:t>Kinerja</a:t>
            </a:r>
            <a:endParaRPr lang="en-US" sz="1400" b="1" dirty="0"/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>
                <a:solidFill>
                  <a:srgbClr val="FF0000"/>
                </a:solidFill>
              </a:rPr>
              <a:t>Penjaminan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Mutu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>
                <a:solidFill>
                  <a:srgbClr val="FF0000"/>
                </a:solidFill>
              </a:rPr>
              <a:t>Kepuasan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err="1">
                <a:solidFill>
                  <a:srgbClr val="FF0000"/>
                </a:solidFill>
              </a:rPr>
              <a:t>Pengguna</a:t>
            </a:r>
            <a:endParaRPr lang="en-US" sz="1400" b="1" dirty="0">
              <a:solidFill>
                <a:srgbClr val="FF0000"/>
              </a:solidFill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b="1" dirty="0" err="1"/>
              <a:t>Simpulan</a:t>
            </a:r>
            <a:r>
              <a:rPr lang="en-US" sz="1400" b="1" dirty="0"/>
              <a:t> </a:t>
            </a:r>
            <a:r>
              <a:rPr lang="en-US" sz="1400" b="1" dirty="0" err="1"/>
              <a:t>hasil</a:t>
            </a:r>
            <a:r>
              <a:rPr lang="en-US" sz="1400" b="1" dirty="0"/>
              <a:t> </a:t>
            </a:r>
            <a:r>
              <a:rPr lang="en-US" sz="1400" b="1" dirty="0" err="1"/>
              <a:t>evaluasi</a:t>
            </a:r>
            <a:r>
              <a:rPr lang="en-US" sz="1400" b="1" dirty="0"/>
              <a:t> </a:t>
            </a:r>
            <a:r>
              <a:rPr lang="en-US" sz="1400" b="1" dirty="0" err="1"/>
              <a:t>ketercapaian</a:t>
            </a:r>
            <a:r>
              <a:rPr lang="en-US" sz="1400" b="1" dirty="0"/>
              <a:t> </a:t>
            </a:r>
            <a:r>
              <a:rPr lang="en-US" sz="1400" b="1" dirty="0" err="1"/>
              <a:t>kriteria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tindak</a:t>
            </a:r>
            <a:r>
              <a:rPr lang="id-ID" sz="1400" b="1" dirty="0"/>
              <a:t> </a:t>
            </a:r>
            <a:r>
              <a:rPr lang="en-US" sz="1400" b="1" dirty="0" err="1"/>
              <a:t>lanjut</a:t>
            </a:r>
            <a:r>
              <a:rPr lang="en-US" sz="1400" b="1" dirty="0"/>
              <a:t>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12040" y="224936"/>
            <a:ext cx="1694985" cy="136955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dirty="0">
                <a:solidFill>
                  <a:schemeClr val="bg1"/>
                </a:solidFill>
              </a:rPr>
              <a:t>STRUKTUR PENULISAN UNTUK SETIAP KRITERIA:</a:t>
            </a:r>
          </a:p>
        </p:txBody>
      </p:sp>
      <p:sp>
        <p:nvSpPr>
          <p:cNvPr id="32" name="Chevron 31"/>
          <p:cNvSpPr/>
          <p:nvPr/>
        </p:nvSpPr>
        <p:spPr>
          <a:xfrm>
            <a:off x="1833694" y="139537"/>
            <a:ext cx="548235" cy="1656000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7115695" y="3033044"/>
            <a:ext cx="786757" cy="306324"/>
          </a:xfrm>
          <a:prstGeom prst="wedgeRoundRectCallout">
            <a:avLst>
              <a:gd name="adj1" fmla="val -158296"/>
              <a:gd name="adj2" fmla="val -1077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LKPS</a:t>
            </a:r>
          </a:p>
        </p:txBody>
      </p:sp>
      <p:sp>
        <p:nvSpPr>
          <p:cNvPr id="24" name="Rounded Rectangular Callout 23"/>
          <p:cNvSpPr/>
          <p:nvPr/>
        </p:nvSpPr>
        <p:spPr>
          <a:xfrm>
            <a:off x="8193272" y="4536121"/>
            <a:ext cx="786757" cy="306324"/>
          </a:xfrm>
          <a:prstGeom prst="wedgeRoundRectCallout">
            <a:avLst>
              <a:gd name="adj1" fmla="val -154070"/>
              <a:gd name="adj2" fmla="val 4350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LKPS</a:t>
            </a:r>
          </a:p>
        </p:txBody>
      </p:sp>
    </p:spTree>
    <p:extLst>
      <p:ext uri="{BB962C8B-B14F-4D97-AF65-F5344CB8AC3E}">
        <p14:creationId xmlns:p14="http://schemas.microsoft.com/office/powerpoint/2010/main" val="3954534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00798" y="984496"/>
            <a:ext cx="5082362" cy="53432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>
                <a:solidFill>
                  <a:srgbClr val="FFFF00"/>
                </a:solidFill>
              </a:rPr>
              <a:t>Visi, Misi, Tujuan, dan Strategi</a:t>
            </a:r>
            <a:endParaRPr lang="en-US" sz="2400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1917192" y="984496"/>
            <a:ext cx="571300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Pentagon 21"/>
          <p:cNvSpPr/>
          <p:nvPr/>
        </p:nvSpPr>
        <p:spPr>
          <a:xfrm>
            <a:off x="3313206" y="193126"/>
            <a:ext cx="3736818" cy="608776"/>
          </a:xfrm>
          <a:prstGeom prst="homePlate">
            <a:avLst>
              <a:gd name="adj" fmla="val 2609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C.1. </a:t>
            </a:r>
            <a:r>
              <a:rPr lang="en-US" sz="2800" dirty="0" err="1">
                <a:solidFill>
                  <a:srgbClr val="FFFF00"/>
                </a:solidFill>
                <a:latin typeface="Arial Rounded MT Bold" panose="020F0704030504030204" pitchFamily="34" charset="0"/>
              </a:rPr>
              <a:t>Kriteria</a:t>
            </a:r>
            <a:r>
              <a:rPr lang="id-ID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00797" y="1884005"/>
            <a:ext cx="50823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/>
              <a:t>Latar Belakang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 b="1"/>
              <a:t>Kebijakan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 b="1"/>
              <a:t>Strategi Pencapaian VMTS 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 b="1"/>
              <a:t>Indikator Kinerja Utama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 b="1"/>
              <a:t>Indikator Kinerja Tambahan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 b="1"/>
              <a:t>Evaluasi Capaian VMTS</a:t>
            </a:r>
            <a:endParaRPr lang="en-US" sz="2400"/>
          </a:p>
          <a:p>
            <a:pPr marL="514350" indent="-514350">
              <a:buFont typeface="+mj-lt"/>
              <a:buAutoNum type="arabicPeriod"/>
            </a:pPr>
            <a:r>
              <a:rPr lang="en-US" sz="2400" b="1"/>
              <a:t>Simpulan Hasil Evaluasi Ketercapaian VMTS dan Tindaklanjut </a:t>
            </a:r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42354" y="2625357"/>
            <a:ext cx="1874838" cy="13695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sz="2000" b="1" dirty="0"/>
              <a:t>BAB II. LAPORAN EVALUSI DIRI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147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09EBD-A125-4714-81F5-A0523EE20A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332" y="1300943"/>
            <a:ext cx="1549285" cy="2834640"/>
          </a:xfrm>
        </p:spPr>
        <p:txBody>
          <a:bodyPr>
            <a:noAutofit/>
          </a:bodyPr>
          <a:lstStyle/>
          <a:p>
            <a:r>
              <a:rPr lang="en-ID" sz="3200" b="1" dirty="0"/>
              <a:t>C.1 </a:t>
            </a:r>
            <a:r>
              <a:rPr lang="en-ID" sz="3200" b="1" dirty="0" err="1"/>
              <a:t>Visi</a:t>
            </a:r>
            <a:r>
              <a:rPr lang="en-ID" sz="3200" b="1" dirty="0"/>
              <a:t>, </a:t>
            </a:r>
            <a:r>
              <a:rPr lang="en-ID" sz="3200" b="1" dirty="0" err="1"/>
              <a:t>Misi</a:t>
            </a:r>
            <a:r>
              <a:rPr lang="en-ID" sz="3200" b="1" dirty="0"/>
              <a:t>, </a:t>
            </a:r>
            <a:r>
              <a:rPr lang="en-ID" sz="3200" b="1" dirty="0" err="1"/>
              <a:t>Tujuan</a:t>
            </a:r>
            <a:r>
              <a:rPr lang="en-ID" sz="3200" b="1" dirty="0"/>
              <a:t>, dan </a:t>
            </a:r>
            <a:r>
              <a:rPr lang="en-ID" sz="3200" b="1" dirty="0" err="1"/>
              <a:t>Strategi</a:t>
            </a:r>
            <a:endParaRPr lang="en-ID" sz="3200" b="1" dirty="0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BA134386-F8EC-421E-B2A8-48B6A2470EEB}"/>
              </a:ext>
            </a:extLst>
          </p:cNvPr>
          <p:cNvSpPr txBox="1">
            <a:spLocks/>
          </p:cNvSpPr>
          <p:nvPr/>
        </p:nvSpPr>
        <p:spPr>
          <a:xfrm>
            <a:off x="2468880" y="330007"/>
            <a:ext cx="6212963" cy="2245243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sz="2400" b="1" dirty="0">
                <a:solidFill>
                  <a:schemeClr val="bg1"/>
                </a:solidFill>
              </a:rPr>
              <a:t>1. </a:t>
            </a:r>
            <a:r>
              <a:rPr lang="en-US" sz="2400" b="1" dirty="0" err="1">
                <a:solidFill>
                  <a:schemeClr val="bg1"/>
                </a:solidFill>
              </a:rPr>
              <a:t>Latar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Belakang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menjelaskan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latar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belakang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tujuan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rasional</a:t>
            </a:r>
            <a:r>
              <a:rPr lang="en-US" b="1" dirty="0">
                <a:solidFill>
                  <a:srgbClr val="FFFF00"/>
                </a:solidFill>
              </a:rPr>
              <a:t>, dan </a:t>
            </a:r>
            <a:r>
              <a:rPr lang="en-US" b="1" dirty="0" err="1">
                <a:solidFill>
                  <a:srgbClr val="FFFF00"/>
                </a:solidFill>
              </a:rPr>
              <a:t>mekanisme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penetapan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visi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misi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r>
              <a:rPr lang="en-US" b="1" dirty="0" err="1">
                <a:solidFill>
                  <a:srgbClr val="FFFF00"/>
                </a:solidFill>
              </a:rPr>
              <a:t>tujuan</a:t>
            </a:r>
            <a:r>
              <a:rPr lang="en-US" b="1" dirty="0">
                <a:solidFill>
                  <a:srgbClr val="FFFF00"/>
                </a:solidFill>
              </a:rPr>
              <a:t>, dan </a:t>
            </a:r>
            <a:r>
              <a:rPr lang="en-US" b="1" dirty="0" err="1">
                <a:solidFill>
                  <a:srgbClr val="FFFF00"/>
                </a:solidFill>
              </a:rPr>
              <a:t>strategi</a:t>
            </a:r>
            <a:r>
              <a:rPr lang="en-US" b="1" dirty="0">
                <a:solidFill>
                  <a:srgbClr val="FFFF00"/>
                </a:solidFill>
              </a:rPr>
              <a:t> (VMTS) UPPS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rgbClr val="FFFF00"/>
                </a:solidFill>
              </a:rPr>
              <a:t>mencerminkan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perguruan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rgbClr val="FFFF00"/>
                </a:solidFill>
              </a:rPr>
              <a:t>memayungi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keilmuan</a:t>
            </a:r>
            <a:r>
              <a:rPr lang="en-US" dirty="0">
                <a:solidFill>
                  <a:schemeClr val="bg1"/>
                </a:solidFill>
              </a:rPr>
              <a:t> program </a:t>
            </a:r>
            <a:r>
              <a:rPr lang="en-US" dirty="0" err="1">
                <a:solidFill>
                  <a:schemeClr val="bg1"/>
                </a:solidFill>
              </a:rPr>
              <a:t>studi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diakreditasi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rencana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strategisnya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D0D7B1A9-249E-4218-8BAD-A79742F40AF8}"/>
              </a:ext>
            </a:extLst>
          </p:cNvPr>
          <p:cNvSpPr txBox="1">
            <a:spLocks/>
          </p:cNvSpPr>
          <p:nvPr/>
        </p:nvSpPr>
        <p:spPr>
          <a:xfrm>
            <a:off x="2468880" y="2718263"/>
            <a:ext cx="6212963" cy="1564490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b="1" dirty="0">
                <a:solidFill>
                  <a:schemeClr val="bg1"/>
                </a:solidFill>
              </a:rPr>
              <a:t>2. </a:t>
            </a:r>
            <a:r>
              <a:rPr lang="en-US" sz="2400" b="1" dirty="0" err="1">
                <a:solidFill>
                  <a:schemeClr val="bg1"/>
                </a:solidFill>
              </a:rPr>
              <a:t>Kebijakan</a:t>
            </a:r>
            <a:endParaRPr lang="en-US" sz="24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dirty="0" err="1">
                <a:solidFill>
                  <a:schemeClr val="bg1"/>
                </a:solidFill>
              </a:rPr>
              <a:t>Berisi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deskripsi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dokumen</a:t>
            </a:r>
            <a:r>
              <a:rPr lang="en-US" sz="2000" b="1" dirty="0">
                <a:solidFill>
                  <a:srgbClr val="FFFF00"/>
                </a:solidFill>
              </a:rPr>
              <a:t> formal </a:t>
            </a:r>
            <a:r>
              <a:rPr lang="en-US" sz="2000" b="1" dirty="0" err="1">
                <a:solidFill>
                  <a:srgbClr val="FFFF00"/>
                </a:solidFill>
              </a:rPr>
              <a:t>kebijakan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mencakup</a:t>
            </a:r>
            <a:r>
              <a:rPr lang="en-US" sz="2000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rgbClr val="FFFF00"/>
                </a:solidFill>
              </a:rPr>
              <a:t>penyusunan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penetapan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evaluasi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sosialisasi</a:t>
            </a:r>
            <a:r>
              <a:rPr lang="en-US" sz="2000" b="1" dirty="0">
                <a:solidFill>
                  <a:srgbClr val="FFFF00"/>
                </a:solidFill>
              </a:rPr>
              <a:t>, </a:t>
            </a:r>
            <a:r>
              <a:rPr lang="en-US" sz="2000" b="1" dirty="0" err="1">
                <a:solidFill>
                  <a:srgbClr val="FFFF00"/>
                </a:solidFill>
              </a:rPr>
              <a:t>dan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implementasi</a:t>
            </a:r>
            <a:r>
              <a:rPr lang="en-US" sz="2000" dirty="0">
                <a:solidFill>
                  <a:schemeClr val="bg1"/>
                </a:solidFill>
              </a:rPr>
              <a:t> VMTS </a:t>
            </a:r>
            <a:r>
              <a:rPr lang="en-US" sz="2000" dirty="0" err="1">
                <a:solidFill>
                  <a:schemeClr val="bg1"/>
                </a:solidFill>
              </a:rPr>
              <a:t>ke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dalam</a:t>
            </a:r>
            <a:r>
              <a:rPr lang="en-US" sz="2000" dirty="0">
                <a:solidFill>
                  <a:schemeClr val="bg1"/>
                </a:solidFill>
              </a:rPr>
              <a:t> program </a:t>
            </a:r>
            <a:r>
              <a:rPr lang="en-US" sz="2000" dirty="0" err="1">
                <a:solidFill>
                  <a:schemeClr val="bg1"/>
                </a:solidFill>
              </a:rPr>
              <a:t>pengembangan</a:t>
            </a:r>
            <a:r>
              <a:rPr lang="en-US" sz="2000" dirty="0">
                <a:solidFill>
                  <a:schemeClr val="bg1"/>
                </a:solidFill>
              </a:rPr>
              <a:t> UPPS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program </a:t>
            </a:r>
            <a:r>
              <a:rPr lang="en-US" sz="2000" dirty="0" err="1">
                <a:solidFill>
                  <a:schemeClr val="bg1"/>
                </a:solidFill>
              </a:rPr>
              <a:t>studi</a:t>
            </a:r>
            <a:r>
              <a:rPr lang="en-US" sz="20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3A65AA-4A62-439C-9B90-1EFD9DEBB1FF}"/>
              </a:ext>
            </a:extLst>
          </p:cNvPr>
          <p:cNvSpPr txBox="1">
            <a:spLocks/>
          </p:cNvSpPr>
          <p:nvPr/>
        </p:nvSpPr>
        <p:spPr>
          <a:xfrm>
            <a:off x="2468880" y="4523059"/>
            <a:ext cx="6212963" cy="2157659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b="1" dirty="0">
                <a:solidFill>
                  <a:schemeClr val="bg1"/>
                </a:solidFill>
              </a:rPr>
              <a:t>3. </a:t>
            </a:r>
            <a:r>
              <a:rPr lang="en-US" sz="2400" b="1" dirty="0" err="1">
                <a:solidFill>
                  <a:schemeClr val="bg1"/>
                </a:solidFill>
              </a:rPr>
              <a:t>Strategi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Pencapaian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Visi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Misi</a:t>
            </a:r>
            <a:r>
              <a:rPr lang="en-US" sz="2400" b="1" dirty="0">
                <a:solidFill>
                  <a:schemeClr val="bg1"/>
                </a:solidFill>
              </a:rPr>
              <a:t>, dan </a:t>
            </a:r>
            <a:r>
              <a:rPr lang="en-US" sz="2400" b="1" dirty="0" err="1">
                <a:solidFill>
                  <a:schemeClr val="bg1"/>
                </a:solidFill>
              </a:rPr>
              <a:t>Tujuan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Bagian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menjelaskan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komprehensif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strategi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pencapaian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misi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tujuan</a:t>
            </a:r>
            <a:r>
              <a:rPr lang="en-US" sz="2000" dirty="0">
                <a:solidFill>
                  <a:schemeClr val="bg1"/>
                </a:solidFill>
              </a:rPr>
              <a:t> (VMT) UPPS. </a:t>
            </a:r>
            <a:endParaRPr lang="id-ID" sz="2000" dirty="0">
              <a:solidFill>
                <a:schemeClr val="bg1"/>
              </a:solidFill>
            </a:endParaRPr>
          </a:p>
          <a:p>
            <a:r>
              <a:rPr lang="en-US" sz="2000" dirty="0" err="1">
                <a:solidFill>
                  <a:schemeClr val="bg1"/>
                </a:solidFill>
              </a:rPr>
              <a:t>Pada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bagian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juga </a:t>
            </a:r>
            <a:r>
              <a:rPr lang="en-US" sz="2000" dirty="0" err="1">
                <a:solidFill>
                  <a:schemeClr val="bg1"/>
                </a:solidFill>
              </a:rPr>
              <a:t>harus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diuraikan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sumber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 err="1">
                <a:solidFill>
                  <a:srgbClr val="FFFF00"/>
                </a:solidFill>
              </a:rPr>
              <a:t>daya</a:t>
            </a:r>
            <a:r>
              <a:rPr lang="en-US" sz="2000" b="1" dirty="0">
                <a:solidFill>
                  <a:srgbClr val="FFFF00"/>
                </a:solidFill>
              </a:rPr>
              <a:t> yang </a:t>
            </a:r>
            <a:r>
              <a:rPr lang="en-US" sz="2000" b="1" dirty="0" err="1">
                <a:solidFill>
                  <a:srgbClr val="FFFF00"/>
                </a:solidFill>
              </a:rPr>
              <a:t>dialokasikan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mencapai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visi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telah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ditetapkan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mekanisme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kontrol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ketercapaiannya</a:t>
            </a:r>
            <a:r>
              <a:rPr lang="en-US" sz="2000" dirty="0">
                <a:solidFill>
                  <a:schemeClr val="bg1"/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838755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609601" y="1038225"/>
            <a:ext cx="4267200" cy="1600199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152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Visi, Misi, Tujuan dan Strategi</a:t>
            </a:r>
          </a:p>
          <a:p>
            <a:pPr algn="ctr"/>
            <a:r>
              <a:rPr lang="en-US" sz="2000" b="1"/>
              <a:t>Perguruan Tinggi</a:t>
            </a:r>
          </a:p>
          <a:p>
            <a:pPr algn="ctr"/>
            <a:r>
              <a:rPr lang="en-US" sz="2000" b="1"/>
              <a:t>(PT)</a:t>
            </a:r>
          </a:p>
        </p:txBody>
      </p:sp>
      <p:sp>
        <p:nvSpPr>
          <p:cNvPr id="5" name="Down Arrow Callout 4"/>
          <p:cNvSpPr/>
          <p:nvPr/>
        </p:nvSpPr>
        <p:spPr>
          <a:xfrm>
            <a:off x="609601" y="2647949"/>
            <a:ext cx="4267200" cy="1762125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66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/>
              <a:t>Visi, Misi, Tujuan dan Strategi</a:t>
            </a:r>
          </a:p>
          <a:p>
            <a:pPr algn="ctr"/>
            <a:r>
              <a:rPr lang="en-US" sz="2000" b="1"/>
              <a:t>Unit Pengelola Program Studi</a:t>
            </a:r>
          </a:p>
          <a:p>
            <a:pPr algn="ctr"/>
            <a:r>
              <a:rPr lang="en-US" sz="2000" b="1"/>
              <a:t>(UPPS)</a:t>
            </a:r>
          </a:p>
        </p:txBody>
      </p:sp>
      <p:sp>
        <p:nvSpPr>
          <p:cNvPr id="7" name="Left Arrow Callout 6"/>
          <p:cNvSpPr/>
          <p:nvPr/>
        </p:nvSpPr>
        <p:spPr>
          <a:xfrm>
            <a:off x="5095875" y="1038225"/>
            <a:ext cx="3562350" cy="11144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Rencana Pengembangan Jangka Panjang, Jangka Menengah, Jangka Pendek </a:t>
            </a:r>
          </a:p>
          <a:p>
            <a:pPr algn="ctr"/>
            <a:r>
              <a:rPr lang="en-US"/>
              <a:t>(Renstra/ Renop)</a:t>
            </a:r>
          </a:p>
        </p:txBody>
      </p:sp>
      <p:sp>
        <p:nvSpPr>
          <p:cNvPr id="8" name="Down Arrow Callout 7"/>
          <p:cNvSpPr/>
          <p:nvPr/>
        </p:nvSpPr>
        <p:spPr>
          <a:xfrm>
            <a:off x="609601" y="4419599"/>
            <a:ext cx="4267200" cy="1476376"/>
          </a:xfrm>
          <a:prstGeom prst="downArrowCallout">
            <a:avLst>
              <a:gd name="adj1" fmla="val 25000"/>
              <a:gd name="adj2" fmla="val 25000"/>
              <a:gd name="adj3" fmla="val 25000"/>
              <a:gd name="adj4" fmla="val 70664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Visi Keilmuan Program Studi</a:t>
            </a:r>
          </a:p>
          <a:p>
            <a:pPr algn="ctr"/>
            <a:r>
              <a:rPr lang="en-US" sz="2000" b="1"/>
              <a:t>(Scientific Vision)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1" y="5915025"/>
            <a:ext cx="4267200" cy="69532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Kurikulum Program Studi</a:t>
            </a:r>
          </a:p>
        </p:txBody>
      </p:sp>
      <p:sp>
        <p:nvSpPr>
          <p:cNvPr id="10" name="Left Arrow Callout 9"/>
          <p:cNvSpPr/>
          <p:nvPr/>
        </p:nvSpPr>
        <p:spPr>
          <a:xfrm>
            <a:off x="5095875" y="2647949"/>
            <a:ext cx="3562350" cy="1228726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84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VMTS UPPS inline dengan VMTS PT</a:t>
            </a:r>
          </a:p>
        </p:txBody>
      </p:sp>
      <p:sp>
        <p:nvSpPr>
          <p:cNvPr id="11" name="Left Arrow Callout 10"/>
          <p:cNvSpPr/>
          <p:nvPr/>
        </p:nvSpPr>
        <p:spPr>
          <a:xfrm>
            <a:off x="5095875" y="4410074"/>
            <a:ext cx="3562350" cy="2200276"/>
          </a:xfrm>
          <a:prstGeom prst="leftArrowCallout">
            <a:avLst>
              <a:gd name="adj1" fmla="val 25000"/>
              <a:gd name="adj2" fmla="val 25000"/>
              <a:gd name="adj3" fmla="val 18902"/>
              <a:gd name="adj4" fmla="val 83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/>
              <a:t>Scientific Vision </a:t>
            </a:r>
            <a:r>
              <a:rPr lang="en-US"/>
              <a:t>(Visi Keilmuan Program Studi) terlihat pada Kurikulum</a:t>
            </a:r>
          </a:p>
        </p:txBody>
      </p:sp>
      <p:sp>
        <p:nvSpPr>
          <p:cNvPr id="12" name="Pentagon 11"/>
          <p:cNvSpPr/>
          <p:nvPr/>
        </p:nvSpPr>
        <p:spPr>
          <a:xfrm>
            <a:off x="0" y="176213"/>
            <a:ext cx="2628900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VMTS</a:t>
            </a:r>
          </a:p>
        </p:txBody>
      </p:sp>
    </p:spTree>
    <p:extLst>
      <p:ext uri="{BB962C8B-B14F-4D97-AF65-F5344CB8AC3E}">
        <p14:creationId xmlns:p14="http://schemas.microsoft.com/office/powerpoint/2010/main" val="1980076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CFF95-A884-447E-B052-945D2AA45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79" y="1763153"/>
            <a:ext cx="2006485" cy="2429976"/>
          </a:xfrm>
        </p:spPr>
        <p:txBody>
          <a:bodyPr>
            <a:noAutofit/>
          </a:bodyPr>
          <a:lstStyle/>
          <a:p>
            <a:r>
              <a:rPr lang="en-ID" sz="3600" b="1" dirty="0"/>
              <a:t>C.1 </a:t>
            </a:r>
            <a:r>
              <a:rPr lang="en-ID" sz="3600" b="1" dirty="0" err="1"/>
              <a:t>Visi</a:t>
            </a:r>
            <a:r>
              <a:rPr lang="en-ID" sz="3600" b="1" dirty="0"/>
              <a:t>, </a:t>
            </a:r>
            <a:r>
              <a:rPr lang="en-ID" sz="3600" b="1" dirty="0" err="1"/>
              <a:t>Misi</a:t>
            </a:r>
            <a:r>
              <a:rPr lang="en-ID" sz="3600" b="1" dirty="0"/>
              <a:t>, </a:t>
            </a:r>
            <a:r>
              <a:rPr lang="en-ID" sz="3600" b="1" dirty="0" err="1"/>
              <a:t>Tujuan</a:t>
            </a:r>
            <a:r>
              <a:rPr lang="en-ID" sz="3600" b="1" dirty="0"/>
              <a:t>, dan </a:t>
            </a:r>
            <a:r>
              <a:rPr lang="en-ID" sz="3600" b="1" dirty="0" err="1"/>
              <a:t>Strategi</a:t>
            </a:r>
            <a:endParaRPr lang="en-ID" sz="3600" b="1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2A17EF96-96CF-4BEC-A31D-630E03179F25}"/>
              </a:ext>
            </a:extLst>
          </p:cNvPr>
          <p:cNvSpPr txBox="1">
            <a:spLocks/>
          </p:cNvSpPr>
          <p:nvPr/>
        </p:nvSpPr>
        <p:spPr>
          <a:xfrm>
            <a:off x="2563297" y="446836"/>
            <a:ext cx="6147761" cy="235095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sz="2400" b="1" dirty="0"/>
              <a:t>4. </a:t>
            </a:r>
            <a:r>
              <a:rPr lang="en-US" sz="2400" b="1" dirty="0" err="1"/>
              <a:t>Indikator</a:t>
            </a:r>
            <a:r>
              <a:rPr lang="en-US" sz="2400" b="1" dirty="0"/>
              <a:t> </a:t>
            </a:r>
            <a:r>
              <a:rPr lang="en-US" sz="2400" b="1" dirty="0" err="1"/>
              <a:t>Kinerja</a:t>
            </a:r>
            <a:r>
              <a:rPr lang="en-US" sz="2400" b="1" dirty="0"/>
              <a:t> Utama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400" dirty="0"/>
              <a:t>UPPS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rencana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yang </a:t>
            </a:r>
            <a:r>
              <a:rPr lang="en-US" sz="2400" dirty="0" err="1"/>
              <a:t>memuat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indikator-indikator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kinerja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utama</a:t>
            </a:r>
            <a:r>
              <a:rPr lang="en-US" sz="2400" b="1" dirty="0">
                <a:solidFill>
                  <a:srgbClr val="FFFF00"/>
                </a:solidFill>
              </a:rPr>
              <a:t> (IKU) dan target yang </a:t>
            </a:r>
            <a:r>
              <a:rPr lang="en-US" sz="2400" b="1" dirty="0" err="1">
                <a:solidFill>
                  <a:srgbClr val="FFFF00"/>
                </a:solidFill>
              </a:rPr>
              <a:t>ditetapkan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strategis</a:t>
            </a:r>
            <a:r>
              <a:rPr lang="en-US" sz="2400" dirty="0"/>
              <a:t>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menengah</a:t>
            </a:r>
            <a:r>
              <a:rPr lang="en-US" sz="2400" dirty="0"/>
              <a:t> dan </a:t>
            </a:r>
            <a:r>
              <a:rPr lang="en-US" sz="2400" dirty="0" err="1"/>
              <a:t>jangka</a:t>
            </a:r>
            <a:r>
              <a:rPr lang="en-US" sz="2400" dirty="0"/>
              <a:t> </a:t>
            </a:r>
            <a:r>
              <a:rPr lang="en-US" sz="2400" dirty="0" err="1"/>
              <a:t>panjang</a:t>
            </a:r>
            <a:r>
              <a:rPr lang="en-US" sz="2400" dirty="0"/>
              <a:t>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33C168-6E27-4BF8-B651-B4AEFE3B5058}"/>
              </a:ext>
            </a:extLst>
          </p:cNvPr>
          <p:cNvSpPr txBox="1">
            <a:spLocks/>
          </p:cNvSpPr>
          <p:nvPr/>
        </p:nvSpPr>
        <p:spPr>
          <a:xfrm>
            <a:off x="2576945" y="3086989"/>
            <a:ext cx="6147761" cy="3422993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b="1" dirty="0">
                <a:solidFill>
                  <a:schemeClr val="bg1"/>
                </a:solidFill>
              </a:rPr>
              <a:t>5. </a:t>
            </a:r>
            <a:r>
              <a:rPr lang="en-US" sz="2400" b="1" dirty="0" err="1">
                <a:solidFill>
                  <a:schemeClr val="bg1"/>
                </a:solidFill>
              </a:rPr>
              <a:t>Indikator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Kinerja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Tambahan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id-ID" sz="2400" dirty="0">
                <a:solidFill>
                  <a:schemeClr val="bg1"/>
                </a:solidFill>
              </a:rPr>
              <a:t>Indikator kinerja tambahan adalah indikator lain terkait VMTS yang secara spesifik ditetapkan oleh UPPS yang dapat berupa </a:t>
            </a:r>
            <a:r>
              <a:rPr lang="id-ID" sz="2400" b="1" dirty="0">
                <a:solidFill>
                  <a:srgbClr val="FFFF00"/>
                </a:solidFill>
              </a:rPr>
              <a:t>indikator kinerja turunan dari butir-butir Indikator Kinerja Utama (IKU)</a:t>
            </a:r>
            <a:r>
              <a:rPr lang="id-ID" sz="2400" dirty="0">
                <a:solidFill>
                  <a:schemeClr val="bg1"/>
                </a:solidFill>
              </a:rPr>
              <a:t> yang ada. </a:t>
            </a:r>
          </a:p>
          <a:p>
            <a:r>
              <a:rPr lang="id-ID" sz="2400" dirty="0">
                <a:solidFill>
                  <a:schemeClr val="bg1"/>
                </a:solidFill>
              </a:rPr>
              <a:t>Data indikator kinerja tambahan yang sahih harus diukur, dimonitor, dikaji, dan dianalisis untuk perbaikan berkelanjutan.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8895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12337-EF2E-4349-BE82-892719A9F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84" y="1529542"/>
            <a:ext cx="1773728" cy="2535382"/>
          </a:xfrm>
        </p:spPr>
        <p:txBody>
          <a:bodyPr>
            <a:noAutofit/>
          </a:bodyPr>
          <a:lstStyle/>
          <a:p>
            <a:r>
              <a:rPr lang="en-ID" sz="3600" b="1" dirty="0"/>
              <a:t>C.1 </a:t>
            </a:r>
            <a:r>
              <a:rPr lang="en-ID" sz="3600" b="1" dirty="0" err="1"/>
              <a:t>Visi</a:t>
            </a:r>
            <a:r>
              <a:rPr lang="en-ID" sz="3600" b="1" dirty="0"/>
              <a:t>, </a:t>
            </a:r>
            <a:r>
              <a:rPr lang="en-ID" sz="3600" b="1" dirty="0" err="1"/>
              <a:t>Misi</a:t>
            </a:r>
            <a:r>
              <a:rPr lang="en-ID" sz="3600" b="1" dirty="0"/>
              <a:t>, </a:t>
            </a:r>
            <a:r>
              <a:rPr lang="en-ID" sz="3600" b="1" dirty="0" err="1"/>
              <a:t>Tujuan</a:t>
            </a:r>
            <a:r>
              <a:rPr lang="en-ID" sz="3600" b="1" dirty="0"/>
              <a:t>, dan </a:t>
            </a:r>
            <a:r>
              <a:rPr lang="en-ID" sz="3600" b="1" dirty="0" err="1"/>
              <a:t>Strategi</a:t>
            </a:r>
            <a:endParaRPr lang="en-ID" sz="3600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CC8E41CA-2479-4D37-AF9F-880640EDA6D9}"/>
              </a:ext>
            </a:extLst>
          </p:cNvPr>
          <p:cNvSpPr txBox="1">
            <a:spLocks/>
          </p:cNvSpPr>
          <p:nvPr/>
        </p:nvSpPr>
        <p:spPr>
          <a:xfrm>
            <a:off x="2527070" y="374073"/>
            <a:ext cx="6172804" cy="6251171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sz="2800" b="1" dirty="0">
                <a:solidFill>
                  <a:schemeClr val="bg1"/>
                </a:solidFill>
              </a:rPr>
              <a:t>6. </a:t>
            </a:r>
            <a:r>
              <a:rPr lang="en-US" sz="2800" b="1" dirty="0" err="1">
                <a:solidFill>
                  <a:schemeClr val="bg1"/>
                </a:solidFill>
              </a:rPr>
              <a:t>Evaluasi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Capaian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id-ID" sz="2800" b="1" dirty="0">
                <a:solidFill>
                  <a:schemeClr val="bg1"/>
                </a:solidFill>
              </a:rPr>
              <a:t>VMTS</a:t>
            </a:r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Berisi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deskripsi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analisis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keberhasilan</a:t>
            </a:r>
            <a:r>
              <a:rPr lang="en-US" sz="2800" dirty="0">
                <a:solidFill>
                  <a:schemeClr val="bg1"/>
                </a:solidFill>
              </a:rPr>
              <a:t> dan/</a:t>
            </a:r>
            <a:r>
              <a:rPr lang="en-US" sz="2800" dirty="0" err="1">
                <a:solidFill>
                  <a:schemeClr val="bg1"/>
                </a:solidFill>
              </a:rPr>
              <a:t>atau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ketidakberhasilan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pencapaian</a:t>
            </a:r>
            <a:r>
              <a:rPr lang="en-US" sz="2800" dirty="0">
                <a:solidFill>
                  <a:schemeClr val="bg1"/>
                </a:solidFill>
              </a:rPr>
              <a:t> VMTS yang </a:t>
            </a:r>
            <a:r>
              <a:rPr lang="en-US" sz="2800" dirty="0" err="1">
                <a:solidFill>
                  <a:schemeClr val="bg1"/>
                </a:solidFill>
              </a:rPr>
              <a:t>telah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ditetapkan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id-ID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Capaian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harus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diukur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dengan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metoda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tepat</a:t>
            </a:r>
            <a:r>
              <a:rPr lang="en-US" sz="2800" dirty="0">
                <a:solidFill>
                  <a:schemeClr val="bg1"/>
                </a:solidFill>
              </a:rPr>
              <a:t>, dan </a:t>
            </a:r>
            <a:r>
              <a:rPr lang="en-US" sz="2800" dirty="0" err="1">
                <a:solidFill>
                  <a:schemeClr val="bg1"/>
                </a:solidFill>
              </a:rPr>
              <a:t>hasilnya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dianalisis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dievaluasi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endParaRPr lang="id-ID" sz="2800" dirty="0">
              <a:solidFill>
                <a:schemeClr val="bg1"/>
              </a:solidFill>
            </a:endParaRPr>
          </a:p>
          <a:p>
            <a:r>
              <a:rPr lang="en-US" sz="2800" dirty="0" err="1">
                <a:solidFill>
                  <a:schemeClr val="bg1"/>
                </a:solidFill>
              </a:rPr>
              <a:t>Analisis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evaluasi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terhadap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capaian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kinerja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harus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mencakup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identifikasi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akar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faktor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pendukung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keberhasilan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faktor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penghambat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ketercapaian</a:t>
            </a:r>
            <a:r>
              <a:rPr lang="en-US" sz="2800" dirty="0">
                <a:solidFill>
                  <a:schemeClr val="bg1"/>
                </a:solidFill>
              </a:rPr>
              <a:t> VMTS di UPPS, </a:t>
            </a:r>
            <a:r>
              <a:rPr lang="en-US" sz="2800" dirty="0" err="1">
                <a:solidFill>
                  <a:schemeClr val="bg1"/>
                </a:solidFill>
              </a:rPr>
              <a:t>termasuk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analisis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evaluasi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spesifik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terkait</a:t>
            </a:r>
            <a:r>
              <a:rPr lang="en-US" sz="2800" dirty="0">
                <a:solidFill>
                  <a:schemeClr val="bg1"/>
                </a:solidFill>
              </a:rPr>
              <a:t> program </a:t>
            </a:r>
            <a:r>
              <a:rPr lang="en-US" sz="2800" dirty="0" err="1">
                <a:solidFill>
                  <a:schemeClr val="bg1"/>
                </a:solidFill>
              </a:rPr>
              <a:t>studi</a:t>
            </a:r>
            <a:r>
              <a:rPr lang="en-US" sz="2800" dirty="0">
                <a:solidFill>
                  <a:schemeClr val="bg1"/>
                </a:solidFill>
              </a:rPr>
              <a:t> yang </a:t>
            </a:r>
            <a:r>
              <a:rPr lang="en-US" sz="2800" dirty="0" err="1">
                <a:solidFill>
                  <a:schemeClr val="bg1"/>
                </a:solidFill>
              </a:rPr>
              <a:t>diakreditasi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19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E9CB7-4A29-4A4F-94C4-CAD4B2B87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C.1 </a:t>
            </a:r>
            <a:r>
              <a:rPr lang="en-ID" b="1" dirty="0" err="1"/>
              <a:t>Visi</a:t>
            </a:r>
            <a:r>
              <a:rPr lang="en-ID" b="1" dirty="0"/>
              <a:t>, </a:t>
            </a:r>
            <a:r>
              <a:rPr lang="en-ID" b="1" dirty="0" err="1"/>
              <a:t>Misi</a:t>
            </a:r>
            <a:r>
              <a:rPr lang="en-ID" b="1" dirty="0"/>
              <a:t>, </a:t>
            </a:r>
            <a:r>
              <a:rPr lang="en-ID" b="1" dirty="0" err="1"/>
              <a:t>Tujuan</a:t>
            </a:r>
            <a:r>
              <a:rPr lang="en-ID" b="1" dirty="0"/>
              <a:t>, dan </a:t>
            </a:r>
            <a:r>
              <a:rPr lang="en-ID" b="1" dirty="0" err="1"/>
              <a:t>Strategi</a:t>
            </a:r>
            <a:endParaRPr lang="en-ID" b="1" dirty="0"/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C93EEE0-447F-401F-8DB8-559D50836642}"/>
              </a:ext>
            </a:extLst>
          </p:cNvPr>
          <p:cNvSpPr txBox="1">
            <a:spLocks/>
          </p:cNvSpPr>
          <p:nvPr/>
        </p:nvSpPr>
        <p:spPr>
          <a:xfrm>
            <a:off x="1039091" y="1813794"/>
            <a:ext cx="6981756" cy="2267755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-266700">
              <a:buFont typeface="Wingdings 2" pitchFamily="18" charset="2"/>
              <a:buNone/>
            </a:pPr>
            <a:r>
              <a:rPr lang="id-ID" sz="2800" b="1" dirty="0">
                <a:solidFill>
                  <a:schemeClr val="bg1"/>
                </a:solidFill>
              </a:rPr>
              <a:t>7. </a:t>
            </a:r>
            <a:r>
              <a:rPr lang="en-US" sz="2800" b="1" dirty="0" err="1">
                <a:solidFill>
                  <a:schemeClr val="bg1"/>
                </a:solidFill>
              </a:rPr>
              <a:t>Simpulan</a:t>
            </a:r>
            <a:r>
              <a:rPr lang="en-US" sz="2800" b="1" dirty="0">
                <a:solidFill>
                  <a:schemeClr val="bg1"/>
                </a:solidFill>
              </a:rPr>
              <a:t> Hasil </a:t>
            </a:r>
            <a:r>
              <a:rPr lang="en-US" sz="2800" b="1" dirty="0" err="1">
                <a:solidFill>
                  <a:schemeClr val="bg1"/>
                </a:solidFill>
              </a:rPr>
              <a:t>Evaluasi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Ketercapaian</a:t>
            </a:r>
            <a:r>
              <a:rPr lang="id-ID" sz="2800" b="1" dirty="0">
                <a:solidFill>
                  <a:schemeClr val="bg1"/>
                </a:solidFill>
              </a:rPr>
              <a:t> VMTS</a:t>
            </a:r>
            <a:r>
              <a:rPr lang="en-US" sz="2800" b="1" dirty="0">
                <a:solidFill>
                  <a:schemeClr val="bg1"/>
                </a:solidFill>
              </a:rPr>
              <a:t> dan </a:t>
            </a:r>
            <a:r>
              <a:rPr lang="en-US" sz="2800" b="1" dirty="0" err="1">
                <a:solidFill>
                  <a:schemeClr val="bg1"/>
                </a:solidFill>
              </a:rPr>
              <a:t>Tindaklanjut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800" dirty="0" err="1">
                <a:solidFill>
                  <a:schemeClr val="bg1"/>
                </a:solidFill>
              </a:rPr>
              <a:t>Berisi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ringkasan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dari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pemosisian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akar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masalah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serta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rencana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perbaikan</a:t>
            </a:r>
            <a:r>
              <a:rPr lang="en-US" sz="2800" dirty="0">
                <a:solidFill>
                  <a:schemeClr val="bg1"/>
                </a:solidFill>
              </a:rPr>
              <a:t> dan </a:t>
            </a:r>
            <a:r>
              <a:rPr lang="en-US" sz="2800" dirty="0" err="1">
                <a:solidFill>
                  <a:schemeClr val="bg1"/>
                </a:solidFill>
              </a:rPr>
              <a:t>pengembangan</a:t>
            </a:r>
            <a:r>
              <a:rPr lang="en-US" sz="2800" dirty="0">
                <a:solidFill>
                  <a:schemeClr val="bg1"/>
                </a:solidFill>
              </a:rPr>
              <a:t> UPPS dan program </a:t>
            </a:r>
            <a:r>
              <a:rPr lang="en-US" sz="2800" dirty="0" err="1">
                <a:solidFill>
                  <a:schemeClr val="bg1"/>
                </a:solidFill>
              </a:rPr>
              <a:t>studi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Font typeface="Wingdings 2" pitchFamily="18" charset="2"/>
              <a:buNone/>
            </a:pP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03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23F2-0D6A-4CBA-933D-2C6251E2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54" y="2219906"/>
            <a:ext cx="2056361" cy="2468472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BAB II</a:t>
            </a:r>
            <a:br>
              <a:rPr lang="en-ID" b="1" dirty="0"/>
            </a:br>
            <a:r>
              <a:rPr lang="en-ID" b="1" dirty="0" err="1"/>
              <a:t>Laporan</a:t>
            </a:r>
            <a:r>
              <a:rPr lang="en-ID" b="1" dirty="0"/>
              <a:t> </a:t>
            </a: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E89B1B94-EC71-49C1-81F2-B1466CE5B4A0}"/>
              </a:ext>
            </a:extLst>
          </p:cNvPr>
          <p:cNvSpPr/>
          <p:nvPr/>
        </p:nvSpPr>
        <p:spPr>
          <a:xfrm>
            <a:off x="3126246" y="904454"/>
            <a:ext cx="428475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Pentagon 21">
            <a:extLst>
              <a:ext uri="{FF2B5EF4-FFF2-40B4-BE49-F238E27FC236}">
                <a16:creationId xmlns:a16="http://schemas.microsoft.com/office/drawing/2014/main" id="{018A9775-7E43-4F4E-AE61-911D07A124FA}"/>
              </a:ext>
            </a:extLst>
          </p:cNvPr>
          <p:cNvSpPr/>
          <p:nvPr/>
        </p:nvSpPr>
        <p:spPr>
          <a:xfrm>
            <a:off x="4006171" y="515969"/>
            <a:ext cx="3500222" cy="517336"/>
          </a:xfrm>
          <a:prstGeom prst="homePlate">
            <a:avLst>
              <a:gd name="adj" fmla="val 26098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C.2. </a:t>
            </a:r>
            <a:r>
              <a:rPr lang="en-US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Kriteria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3AAFDF-F22D-4840-8F19-61807113211B}"/>
              </a:ext>
            </a:extLst>
          </p:cNvPr>
          <p:cNvSpPr txBox="1"/>
          <p:nvPr/>
        </p:nvSpPr>
        <p:spPr>
          <a:xfrm>
            <a:off x="4006171" y="2219905"/>
            <a:ext cx="4279413" cy="3785652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Latar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Belakang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Kebijakan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Strategi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Pencapaian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Standar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Indikator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Kinerja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Utama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Indikator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Kinerja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Tambahan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Evaluasi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Capaian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Kinerja</a:t>
            </a:r>
            <a:endParaRPr lang="en-US" sz="24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Penjaminan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Mutu</a:t>
            </a:r>
            <a:endParaRPr lang="en-US" sz="2400" b="1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rgbClr val="FFFF00"/>
                </a:solidFill>
              </a:rPr>
              <a:t>Kepuasan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Pengguna</a:t>
            </a:r>
            <a:endParaRPr lang="en-US" sz="24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b="1" dirty="0" err="1">
                <a:solidFill>
                  <a:schemeClr val="bg1"/>
                </a:solidFill>
              </a:rPr>
              <a:t>Simpulan</a:t>
            </a:r>
            <a:r>
              <a:rPr lang="en-US" sz="2400" b="1" dirty="0">
                <a:solidFill>
                  <a:schemeClr val="bg1"/>
                </a:solidFill>
              </a:rPr>
              <a:t> Hasil </a:t>
            </a:r>
            <a:r>
              <a:rPr lang="en-US" sz="2400" b="1" dirty="0" err="1">
                <a:solidFill>
                  <a:schemeClr val="bg1"/>
                </a:solidFill>
              </a:rPr>
              <a:t>Evaluasi</a:t>
            </a:r>
            <a:r>
              <a:rPr lang="en-US" sz="2400" b="1" dirty="0">
                <a:solidFill>
                  <a:schemeClr val="bg1"/>
                </a:solidFill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</a:rPr>
              <a:t>Tindaklanjut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Pentagon 21">
            <a:extLst>
              <a:ext uri="{FF2B5EF4-FFF2-40B4-BE49-F238E27FC236}">
                <a16:creationId xmlns:a16="http://schemas.microsoft.com/office/drawing/2014/main" id="{A182425B-F0DA-42E3-BB04-E01C70F107AA}"/>
              </a:ext>
            </a:extLst>
          </p:cNvPr>
          <p:cNvSpPr/>
          <p:nvPr/>
        </p:nvSpPr>
        <p:spPr>
          <a:xfrm>
            <a:off x="5128953" y="1154910"/>
            <a:ext cx="3225338" cy="723765"/>
          </a:xfrm>
          <a:prstGeom prst="homePlate">
            <a:avLst>
              <a:gd name="adj" fmla="val 26098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.... </a:t>
            </a:r>
            <a:r>
              <a:rPr lang="en-ID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s.d.</a:t>
            </a:r>
            <a:r>
              <a:rPr lang="en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C.</a:t>
            </a:r>
            <a:r>
              <a:rPr lang="en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  <a:r>
              <a:rPr lang="id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Arial Rounded MT Bold" panose="020F0704030504030204" pitchFamily="34" charset="0"/>
              </a:rPr>
              <a:t>Kriteria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id-ID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239184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8E74-91BB-4858-BD88-FE7C48DD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809" y="748159"/>
            <a:ext cx="2255866" cy="5054138"/>
          </a:xfrm>
        </p:spPr>
        <p:txBody>
          <a:bodyPr>
            <a:noAutofit/>
          </a:bodyPr>
          <a:lstStyle/>
          <a:p>
            <a:r>
              <a:rPr lang="en-ID" sz="3200" b="1" dirty="0"/>
              <a:t>C.2 Tata </a:t>
            </a:r>
            <a:r>
              <a:rPr lang="en-ID" sz="3200" b="1" dirty="0" err="1"/>
              <a:t>Pamong</a:t>
            </a:r>
            <a:r>
              <a:rPr lang="en-ID" sz="3200" b="1" dirty="0"/>
              <a:t>, Tata </a:t>
            </a:r>
            <a:r>
              <a:rPr lang="en-ID" sz="3200" b="1" dirty="0" err="1"/>
              <a:t>Kelola</a:t>
            </a:r>
            <a:r>
              <a:rPr lang="en-ID" sz="3200" b="1" dirty="0"/>
              <a:t>, dan </a:t>
            </a:r>
            <a:r>
              <a:rPr lang="en-ID" sz="3200" b="1" dirty="0" err="1"/>
              <a:t>Kerjasama</a:t>
            </a:r>
            <a:br>
              <a:rPr lang="en-ID" sz="3200" b="1" dirty="0"/>
            </a:br>
            <a:r>
              <a:rPr lang="en-ID" sz="3200" b="1" dirty="0"/>
              <a:t>…</a:t>
            </a:r>
            <a:br>
              <a:rPr lang="en-ID" sz="3200" b="1" dirty="0"/>
            </a:br>
            <a:r>
              <a:rPr lang="en-ID" sz="3200" b="1" dirty="0"/>
              <a:t>...</a:t>
            </a:r>
            <a:br>
              <a:rPr lang="en-ID" sz="3200" b="1" dirty="0"/>
            </a:br>
            <a:r>
              <a:rPr lang="en-ID" sz="3200" b="1" dirty="0"/>
              <a:t>C.8 </a:t>
            </a:r>
            <a:r>
              <a:rPr lang="en-ID" sz="3200" b="1" dirty="0" err="1"/>
              <a:t>Pengabdian</a:t>
            </a:r>
            <a:r>
              <a:rPr lang="en-ID" sz="3200" b="1" dirty="0"/>
              <a:t> </a:t>
            </a:r>
            <a:r>
              <a:rPr lang="en-ID" sz="3200" b="1" dirty="0" err="1"/>
              <a:t>kepada</a:t>
            </a:r>
            <a:r>
              <a:rPr lang="en-ID" sz="3200" b="1" dirty="0"/>
              <a:t> Masyarakat</a:t>
            </a:r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DDD385E4-E915-4EB5-9174-89BA89CB825A}"/>
              </a:ext>
            </a:extLst>
          </p:cNvPr>
          <p:cNvSpPr txBox="1">
            <a:spLocks/>
          </p:cNvSpPr>
          <p:nvPr/>
        </p:nvSpPr>
        <p:spPr>
          <a:xfrm>
            <a:off x="2822802" y="285712"/>
            <a:ext cx="5915025" cy="749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1. </a:t>
            </a:r>
            <a:r>
              <a:rPr lang="en-US" sz="3200" b="1" dirty="0" err="1"/>
              <a:t>Latar</a:t>
            </a:r>
            <a:r>
              <a:rPr lang="en-US" sz="3200" b="1" dirty="0"/>
              <a:t> </a:t>
            </a:r>
            <a:r>
              <a:rPr lang="en-US" sz="3200" b="1" dirty="0" err="1"/>
              <a:t>Belakang</a:t>
            </a:r>
            <a:endParaRPr lang="en-US" sz="3200" b="1" i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3EF6D71-30B7-44C8-AB3F-B3B68444FB9B}"/>
              </a:ext>
            </a:extLst>
          </p:cNvPr>
          <p:cNvSpPr txBox="1">
            <a:spLocks/>
          </p:cNvSpPr>
          <p:nvPr/>
        </p:nvSpPr>
        <p:spPr>
          <a:xfrm>
            <a:off x="2822802" y="1192745"/>
            <a:ext cx="5915025" cy="7493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belakang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tujuan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rasional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perguruan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(KRITERIA)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C59B7890-B556-416F-862B-D77599EB7AEE}"/>
              </a:ext>
            </a:extLst>
          </p:cNvPr>
          <p:cNvSpPr txBox="1">
            <a:spLocks/>
          </p:cNvSpPr>
          <p:nvPr/>
        </p:nvSpPr>
        <p:spPr>
          <a:xfrm>
            <a:off x="2822802" y="2163819"/>
            <a:ext cx="5915025" cy="7492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2. </a:t>
            </a:r>
            <a:r>
              <a:rPr lang="en-US" sz="3200" b="1" dirty="0" err="1"/>
              <a:t>Kebijakan</a:t>
            </a:r>
            <a:endParaRPr lang="en-US" sz="3200" b="1" i="1" dirty="0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66426A20-1191-4626-9112-775DC830987C}"/>
              </a:ext>
            </a:extLst>
          </p:cNvPr>
          <p:cNvSpPr txBox="1">
            <a:spLocks/>
          </p:cNvSpPr>
          <p:nvPr/>
        </p:nvSpPr>
        <p:spPr>
          <a:xfrm>
            <a:off x="2822802" y="3047828"/>
            <a:ext cx="5915025" cy="7493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chemeClr val="bg1"/>
                </a:solidFill>
              </a:rPr>
              <a:t>Bagian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berisi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deskripsi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dokumen</a:t>
            </a:r>
            <a:r>
              <a:rPr lang="en-US" sz="2000" dirty="0">
                <a:solidFill>
                  <a:schemeClr val="bg1"/>
                </a:solidFill>
              </a:rPr>
              <a:t> formal </a:t>
            </a:r>
            <a:r>
              <a:rPr lang="en-US" sz="2000" dirty="0" err="1">
                <a:solidFill>
                  <a:schemeClr val="bg1"/>
                </a:solidFill>
              </a:rPr>
              <a:t>kebijakan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ditetapkan</a:t>
            </a:r>
            <a:r>
              <a:rPr lang="en-US" sz="2000" dirty="0">
                <a:solidFill>
                  <a:schemeClr val="bg1"/>
                </a:solidFill>
              </a:rPr>
              <a:t> oleh </a:t>
            </a:r>
            <a:r>
              <a:rPr lang="en-US" sz="2000" dirty="0" err="1">
                <a:solidFill>
                  <a:schemeClr val="bg1"/>
                </a:solidFill>
              </a:rPr>
              <a:t>perguruan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tinggi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terkait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(KRITERIA)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D22A777-603C-402C-B580-FED91D6FADCD}"/>
              </a:ext>
            </a:extLst>
          </p:cNvPr>
          <p:cNvSpPr txBox="1">
            <a:spLocks/>
          </p:cNvSpPr>
          <p:nvPr/>
        </p:nvSpPr>
        <p:spPr>
          <a:xfrm>
            <a:off x="2822802" y="4915332"/>
            <a:ext cx="5915025" cy="194266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strategi</a:t>
            </a:r>
            <a:r>
              <a:rPr lang="en-US" dirty="0">
                <a:solidFill>
                  <a:schemeClr val="bg1"/>
                </a:solidFill>
              </a:rPr>
              <a:t> UPPS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perguruan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(KRITERIA)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Pada </a:t>
            </a:r>
            <a:r>
              <a:rPr lang="en-US" dirty="0" err="1">
                <a:solidFill>
                  <a:schemeClr val="bg1"/>
                </a:solidFill>
              </a:rPr>
              <a:t>bagian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</a:t>
            </a:r>
            <a:r>
              <a:rPr lang="en-US" dirty="0">
                <a:solidFill>
                  <a:schemeClr val="bg1"/>
                </a:solidFill>
              </a:rPr>
              <a:t> juga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diuraikan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daya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dialokasikan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mencapai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mekanisme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ketercapaiannya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3AD7F8E-AC75-4320-8308-B9DEF0289379}"/>
              </a:ext>
            </a:extLst>
          </p:cNvPr>
          <p:cNvSpPr txBox="1">
            <a:spLocks/>
          </p:cNvSpPr>
          <p:nvPr/>
        </p:nvSpPr>
        <p:spPr>
          <a:xfrm>
            <a:off x="2822802" y="4031322"/>
            <a:ext cx="5915025" cy="749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3. </a:t>
            </a:r>
            <a:r>
              <a:rPr lang="en-US" sz="3200" b="1" dirty="0" err="1"/>
              <a:t>Strategi</a:t>
            </a:r>
            <a:r>
              <a:rPr lang="en-US" sz="3200" b="1" dirty="0"/>
              <a:t> </a:t>
            </a:r>
            <a:r>
              <a:rPr lang="en-US" sz="3200" b="1" dirty="0" err="1"/>
              <a:t>Pencapaian</a:t>
            </a:r>
            <a:r>
              <a:rPr lang="en-US" sz="3200" b="1" dirty="0"/>
              <a:t> </a:t>
            </a:r>
            <a:r>
              <a:rPr lang="en-US" sz="3200" b="1" dirty="0" err="1"/>
              <a:t>Standar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262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1. Panduan Penyusunan Laporan Kinerja Program Studi</a:t>
            </a:r>
            <a:endParaRPr lang="en-US" sz="18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00575" y="1104899"/>
            <a:ext cx="4305300" cy="52387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id-ID" sz="1800" dirty="0"/>
              <a:t>2. Panduan Penyusunan Laporan Evaluasi Diri Program Studi</a:t>
            </a: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4572000" y="523876"/>
            <a:ext cx="0" cy="4095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885950" y="914400"/>
            <a:ext cx="268605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85950" y="904874"/>
            <a:ext cx="0" cy="18000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581525" y="923925"/>
            <a:ext cx="2700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277100" y="933449"/>
            <a:ext cx="0" cy="180000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1600" y="41275"/>
            <a:ext cx="8890000" cy="72072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400" b="1" dirty="0"/>
              <a:t>Panduan Penyusunan Dokumen Akreditasi Program Studi 4.0</a:t>
            </a:r>
            <a:endParaRPr lang="en-US" sz="2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4800" y="1809746"/>
            <a:ext cx="3479800" cy="4861574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42526" y="1800224"/>
            <a:ext cx="3553773" cy="489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693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88E74-91BB-4858-BD88-FE7C48DD5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672" y="779652"/>
            <a:ext cx="2115403" cy="5298695"/>
          </a:xfrm>
        </p:spPr>
        <p:txBody>
          <a:bodyPr>
            <a:noAutofit/>
          </a:bodyPr>
          <a:lstStyle/>
          <a:p>
            <a:r>
              <a:rPr lang="en-ID" sz="3200" b="1" dirty="0"/>
              <a:t>C.2 Tata </a:t>
            </a:r>
            <a:r>
              <a:rPr lang="en-ID" sz="3200" b="1" dirty="0" err="1"/>
              <a:t>Pamong</a:t>
            </a:r>
            <a:r>
              <a:rPr lang="en-ID" sz="3200" b="1" dirty="0"/>
              <a:t>, Tata </a:t>
            </a:r>
            <a:r>
              <a:rPr lang="en-ID" sz="3200" b="1" dirty="0" err="1"/>
              <a:t>Kelola</a:t>
            </a:r>
            <a:r>
              <a:rPr lang="en-ID" sz="3200" b="1" dirty="0"/>
              <a:t>, dan </a:t>
            </a:r>
            <a:r>
              <a:rPr lang="en-ID" sz="3200" b="1" dirty="0" err="1"/>
              <a:t>Kerjasama</a:t>
            </a:r>
            <a:br>
              <a:rPr lang="en-ID" sz="3200" b="1" dirty="0"/>
            </a:br>
            <a:r>
              <a:rPr lang="en-ID" sz="3200" b="1" dirty="0"/>
              <a:t>…</a:t>
            </a:r>
            <a:br>
              <a:rPr lang="en-ID" sz="3200" b="1" dirty="0"/>
            </a:br>
            <a:r>
              <a:rPr lang="en-ID" sz="3200" b="1" dirty="0"/>
              <a:t>...</a:t>
            </a:r>
            <a:br>
              <a:rPr lang="en-ID" sz="3200" b="1" dirty="0"/>
            </a:br>
            <a:r>
              <a:rPr lang="en-ID" sz="3200" b="1" dirty="0"/>
              <a:t>C.8 </a:t>
            </a:r>
            <a:r>
              <a:rPr lang="en-ID" sz="3200" b="1" dirty="0" err="1"/>
              <a:t>Pengabdian</a:t>
            </a:r>
            <a:r>
              <a:rPr lang="en-ID" sz="3200" b="1" dirty="0"/>
              <a:t> </a:t>
            </a:r>
            <a:r>
              <a:rPr lang="en-ID" sz="3200" b="1" dirty="0" err="1"/>
              <a:t>kepada</a:t>
            </a:r>
            <a:r>
              <a:rPr lang="en-ID" sz="3200" b="1" dirty="0"/>
              <a:t> Masyarakat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F3A884-FAF1-449C-B916-4A6EA1FA331D}"/>
              </a:ext>
            </a:extLst>
          </p:cNvPr>
          <p:cNvSpPr txBox="1">
            <a:spLocks/>
          </p:cNvSpPr>
          <p:nvPr/>
        </p:nvSpPr>
        <p:spPr>
          <a:xfrm>
            <a:off x="2822801" y="1477280"/>
            <a:ext cx="5915025" cy="1545836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Indikator</a:t>
            </a:r>
            <a:r>
              <a:rPr lang="en-US" dirty="0"/>
              <a:t> </a:t>
            </a:r>
            <a:r>
              <a:rPr lang="en-US" dirty="0" err="1"/>
              <a:t>Kinerja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 (IKU)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indikator</a:t>
            </a:r>
            <a:r>
              <a:rPr lang="en-US" dirty="0"/>
              <a:t> yang </a:t>
            </a:r>
            <a:r>
              <a:rPr lang="en-US" dirty="0" err="1"/>
              <a:t>ditetapkan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b="1" dirty="0" err="1">
                <a:solidFill>
                  <a:srgbClr val="FFFF00"/>
                </a:solidFill>
              </a:rPr>
              <a:t>memenuhi</a:t>
            </a:r>
            <a:r>
              <a:rPr lang="en-US" b="1" dirty="0">
                <a:solidFill>
                  <a:srgbClr val="FFFF00"/>
                </a:solidFill>
              </a:rPr>
              <a:t> SN-DIKTI</a:t>
            </a:r>
            <a:r>
              <a:rPr lang="en-US" dirty="0"/>
              <a:t>. </a:t>
            </a:r>
            <a:endParaRPr lang="id-ID" dirty="0"/>
          </a:p>
          <a:p>
            <a:r>
              <a:rPr lang="en-US" dirty="0"/>
              <a:t>Data IKU yang </a:t>
            </a:r>
            <a:r>
              <a:rPr lang="en-US" dirty="0" err="1"/>
              <a:t>sahih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diukur</a:t>
            </a:r>
            <a:r>
              <a:rPr lang="en-US" dirty="0"/>
              <a:t>, </a:t>
            </a:r>
            <a:r>
              <a:rPr lang="en-US" dirty="0" err="1"/>
              <a:t>dimonitor</a:t>
            </a:r>
            <a:r>
              <a:rPr lang="en-US" dirty="0"/>
              <a:t>, </a:t>
            </a:r>
            <a:r>
              <a:rPr lang="en-US" dirty="0" err="1"/>
              <a:t>dikaji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dianalisis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berkelanjutan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4343618C-7538-4616-81EC-36ECA5C3C7A9}"/>
              </a:ext>
            </a:extLst>
          </p:cNvPr>
          <p:cNvSpPr txBox="1">
            <a:spLocks/>
          </p:cNvSpPr>
          <p:nvPr/>
        </p:nvSpPr>
        <p:spPr>
          <a:xfrm>
            <a:off x="2822801" y="594647"/>
            <a:ext cx="5915025" cy="7492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4. </a:t>
            </a:r>
            <a:r>
              <a:rPr lang="en-US" sz="3200" b="1" dirty="0" err="1"/>
              <a:t>Indikator</a:t>
            </a:r>
            <a:r>
              <a:rPr lang="en-US" sz="3200" b="1" dirty="0"/>
              <a:t> </a:t>
            </a:r>
            <a:r>
              <a:rPr lang="en-US" sz="3200" b="1" dirty="0" err="1"/>
              <a:t>Kinerja</a:t>
            </a:r>
            <a:r>
              <a:rPr lang="en-US" sz="3200" b="1" dirty="0"/>
              <a:t> Utama</a:t>
            </a:r>
            <a:endParaRPr lang="en-US" sz="3200" b="1" i="1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308B98-3519-4521-8999-752EF2C7150C}"/>
              </a:ext>
            </a:extLst>
          </p:cNvPr>
          <p:cNvSpPr txBox="1">
            <a:spLocks/>
          </p:cNvSpPr>
          <p:nvPr/>
        </p:nvSpPr>
        <p:spPr>
          <a:xfrm>
            <a:off x="2822801" y="4295111"/>
            <a:ext cx="5915025" cy="191907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Indikator kinerja tambahan adalah indikator lain yang ditetapkan oleh perguruan tinggi dan/atau UPPS dan program studi untuk </a:t>
            </a:r>
            <a:r>
              <a:rPr lang="en-US" b="1">
                <a:solidFill>
                  <a:srgbClr val="FFFF00"/>
                </a:solidFill>
              </a:rPr>
              <a:t>melampaui SN-DIKTI</a:t>
            </a:r>
            <a:r>
              <a:rPr lang="en-US"/>
              <a:t>. </a:t>
            </a:r>
            <a:endParaRPr lang="id-ID"/>
          </a:p>
          <a:p>
            <a:r>
              <a:rPr lang="en-US"/>
              <a:t>Data indikator kinerja tambahan yang sahih harus diukur, dimonitor, dikaji, dan dianalisis untuk perbaikan berkelanjutan</a:t>
            </a:r>
            <a:r>
              <a:rPr lang="en-US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27818A84-F048-4603-B7A7-4924F44CB615}"/>
              </a:ext>
            </a:extLst>
          </p:cNvPr>
          <p:cNvSpPr txBox="1">
            <a:spLocks/>
          </p:cNvSpPr>
          <p:nvPr/>
        </p:nvSpPr>
        <p:spPr>
          <a:xfrm>
            <a:off x="2822801" y="3429000"/>
            <a:ext cx="5915025" cy="749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/>
              <a:t>5. Indikator Kinerja Tambahan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5609778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5552-2741-4516-A6AC-A5F7B2D1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140" y="569218"/>
            <a:ext cx="1923481" cy="5872525"/>
          </a:xfrm>
        </p:spPr>
        <p:txBody>
          <a:bodyPr>
            <a:normAutofit/>
          </a:bodyPr>
          <a:lstStyle/>
          <a:p>
            <a:r>
              <a:rPr lang="en-ID" sz="3200" b="1" dirty="0" err="1"/>
              <a:t>Indikator</a:t>
            </a:r>
            <a:r>
              <a:rPr lang="en-ID" sz="3200" b="1" dirty="0"/>
              <a:t> </a:t>
            </a:r>
            <a:r>
              <a:rPr lang="en-ID" sz="3200" b="1" dirty="0" err="1"/>
              <a:t>Kinerja</a:t>
            </a:r>
            <a:r>
              <a:rPr lang="en-ID" sz="3200" b="1" dirty="0"/>
              <a:t> </a:t>
            </a:r>
            <a:r>
              <a:rPr lang="en-ID" sz="3200" b="1" dirty="0" err="1"/>
              <a:t>Utama</a:t>
            </a:r>
            <a:r>
              <a:rPr lang="id-ID" sz="3200" b="1" dirty="0"/>
              <a:t>: </a:t>
            </a:r>
            <a:br>
              <a:rPr lang="id-ID" sz="3200" b="1" dirty="0"/>
            </a:br>
            <a:br>
              <a:rPr lang="id-ID" sz="3200" b="1" dirty="0"/>
            </a:br>
            <a:r>
              <a:rPr lang="id-ID" sz="3200" b="1" i="1" dirty="0">
                <a:solidFill>
                  <a:srgbClr val="FF0000"/>
                </a:solidFill>
              </a:rPr>
              <a:t>analisis terhadap data-data yang ada pada LKPS</a:t>
            </a:r>
            <a:endParaRPr lang="en-ID" sz="3200" b="1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F0A061AD-CF50-4F99-B63F-E94BE8DA9C52}"/>
              </a:ext>
            </a:extLst>
          </p:cNvPr>
          <p:cNvSpPr txBox="1">
            <a:spLocks/>
          </p:cNvSpPr>
          <p:nvPr/>
        </p:nvSpPr>
        <p:spPr>
          <a:xfrm>
            <a:off x="2734311" y="214654"/>
            <a:ext cx="2360204" cy="2328182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b="1" dirty="0">
                <a:solidFill>
                  <a:schemeClr val="bg1"/>
                </a:solidFill>
              </a:rPr>
              <a:t>KRITERIA 2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Sistem</a:t>
            </a:r>
            <a:r>
              <a:rPr lang="en-ID" sz="1800" b="1" dirty="0">
                <a:solidFill>
                  <a:schemeClr val="bg1"/>
                </a:solidFill>
              </a:rPr>
              <a:t> Tata </a:t>
            </a:r>
            <a:r>
              <a:rPr lang="en-ID" sz="1800" b="1" dirty="0" err="1">
                <a:solidFill>
                  <a:schemeClr val="bg1"/>
                </a:solidFill>
              </a:rPr>
              <a:t>Pamong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Kepemimpinan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Sistem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Penjaminan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Mutu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Kerjasama</a:t>
            </a:r>
            <a:endParaRPr lang="en-ID" sz="1800" b="1" dirty="0">
              <a:solidFill>
                <a:schemeClr val="bg1"/>
              </a:solidFill>
            </a:endParaRPr>
          </a:p>
          <a:p>
            <a:endParaRPr lang="en-ID" sz="1800" b="1" dirty="0">
              <a:solidFill>
                <a:schemeClr val="bg1"/>
              </a:solidFill>
            </a:endParaRP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B514421-5884-4144-A405-719F441803D0}"/>
              </a:ext>
            </a:extLst>
          </p:cNvPr>
          <p:cNvSpPr txBox="1">
            <a:spLocks/>
          </p:cNvSpPr>
          <p:nvPr/>
        </p:nvSpPr>
        <p:spPr>
          <a:xfrm>
            <a:off x="5369446" y="569218"/>
            <a:ext cx="2360204" cy="197361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b="1" dirty="0">
                <a:solidFill>
                  <a:schemeClr val="bg1"/>
                </a:solidFill>
              </a:rPr>
              <a:t>KRITERIA 3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Kualitas</a:t>
            </a:r>
            <a:r>
              <a:rPr lang="en-ID" sz="1800" b="1" dirty="0">
                <a:solidFill>
                  <a:schemeClr val="bg1"/>
                </a:solidFill>
              </a:rPr>
              <a:t> Input </a:t>
            </a:r>
            <a:r>
              <a:rPr lang="en-ID" sz="1800" b="1" dirty="0" err="1">
                <a:solidFill>
                  <a:schemeClr val="bg1"/>
                </a:solidFill>
              </a:rPr>
              <a:t>Mahasiswa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Daya</a:t>
            </a:r>
            <a:r>
              <a:rPr lang="en-ID" sz="1800" b="1" dirty="0">
                <a:solidFill>
                  <a:schemeClr val="bg1"/>
                </a:solidFill>
              </a:rPr>
              <a:t> Tarik Program </a:t>
            </a:r>
            <a:r>
              <a:rPr lang="en-ID" sz="1800" b="1" dirty="0" err="1">
                <a:solidFill>
                  <a:schemeClr val="bg1"/>
                </a:solidFill>
              </a:rPr>
              <a:t>Studi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Layanan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Kemahasiswaan</a:t>
            </a:r>
            <a:endParaRPr lang="en-ID" sz="18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5">
            <a:extLst>
              <a:ext uri="{FF2B5EF4-FFF2-40B4-BE49-F238E27FC236}">
                <a16:creationId xmlns:a16="http://schemas.microsoft.com/office/drawing/2014/main" id="{922E18F2-F40E-4E6E-B0F3-C9D824B50820}"/>
              </a:ext>
            </a:extLst>
          </p:cNvPr>
          <p:cNvSpPr txBox="1">
            <a:spLocks/>
          </p:cNvSpPr>
          <p:nvPr/>
        </p:nvSpPr>
        <p:spPr>
          <a:xfrm>
            <a:off x="2279176" y="2692433"/>
            <a:ext cx="2320660" cy="2117428"/>
          </a:xfrm>
          <a:prstGeom prst="rect">
            <a:avLst/>
          </a:prstGeom>
          <a:solidFill>
            <a:srgbClr val="FF0000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ID" sz="1800" b="1" dirty="0">
                <a:solidFill>
                  <a:schemeClr val="bg1"/>
                </a:solidFill>
              </a:rPr>
              <a:t>KRITERIA 4</a:t>
            </a:r>
          </a:p>
          <a:p>
            <a:pPr>
              <a:spcBef>
                <a:spcPts val="600"/>
              </a:spcBef>
            </a:pPr>
            <a:r>
              <a:rPr lang="en-ID" sz="1800" b="1" dirty="0" err="1">
                <a:solidFill>
                  <a:schemeClr val="bg1"/>
                </a:solidFill>
              </a:rPr>
              <a:t>Profil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Dosen</a:t>
            </a:r>
            <a:endParaRPr lang="en-ID" sz="18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ID" sz="1800" b="1" dirty="0" err="1">
                <a:solidFill>
                  <a:schemeClr val="bg1"/>
                </a:solidFill>
              </a:rPr>
              <a:t>Kinerja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Dosen</a:t>
            </a:r>
            <a:endParaRPr lang="en-ID" sz="18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ID" sz="1800" b="1" dirty="0" err="1">
                <a:solidFill>
                  <a:schemeClr val="bg1"/>
                </a:solidFill>
              </a:rPr>
              <a:t>Pengembangan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Dosen</a:t>
            </a:r>
            <a:endParaRPr lang="en-ID" sz="1800" b="1" dirty="0">
              <a:solidFill>
                <a:schemeClr val="bg1"/>
              </a:solidFill>
            </a:endParaRPr>
          </a:p>
          <a:p>
            <a:pPr>
              <a:spcBef>
                <a:spcPts val="600"/>
              </a:spcBef>
            </a:pPr>
            <a:r>
              <a:rPr lang="en-ID" sz="1800" b="1" dirty="0">
                <a:solidFill>
                  <a:schemeClr val="bg1"/>
                </a:solidFill>
              </a:rPr>
              <a:t>Tenaga </a:t>
            </a:r>
            <a:r>
              <a:rPr lang="en-ID" sz="1800" b="1" dirty="0" err="1">
                <a:solidFill>
                  <a:schemeClr val="bg1"/>
                </a:solidFill>
              </a:rPr>
              <a:t>Kependidikan</a:t>
            </a:r>
            <a:endParaRPr lang="en-ID" sz="1800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D106CAE-994E-4B54-A01C-6E4E19953B69}"/>
              </a:ext>
            </a:extLst>
          </p:cNvPr>
          <p:cNvSpPr txBox="1">
            <a:spLocks/>
          </p:cNvSpPr>
          <p:nvPr/>
        </p:nvSpPr>
        <p:spPr>
          <a:xfrm>
            <a:off x="4716780" y="2720303"/>
            <a:ext cx="1859280" cy="2089558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b="1" dirty="0">
                <a:solidFill>
                  <a:schemeClr val="bg1"/>
                </a:solidFill>
              </a:rPr>
              <a:t>KRITERIA 5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Keuangan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Sarana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Prasarana</a:t>
            </a:r>
            <a:endParaRPr lang="en-ID" sz="1800" b="1" dirty="0">
              <a:solidFill>
                <a:schemeClr val="bg1"/>
              </a:solidFill>
            </a:endParaRP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69D02DD-5B95-42D4-A737-A4BF9005B843}"/>
              </a:ext>
            </a:extLst>
          </p:cNvPr>
          <p:cNvSpPr txBox="1">
            <a:spLocks/>
          </p:cNvSpPr>
          <p:nvPr/>
        </p:nvSpPr>
        <p:spPr>
          <a:xfrm>
            <a:off x="6687941" y="2734491"/>
            <a:ext cx="2030187" cy="1970237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b="1" dirty="0">
                <a:solidFill>
                  <a:schemeClr val="bg1"/>
                </a:solidFill>
              </a:rPr>
              <a:t>KRITERIA 6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Kurikulum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Pembelajaran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Suasana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Akademik</a:t>
            </a:r>
            <a:endParaRPr lang="en-ID" sz="1800" b="1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A9A2330-6B1F-41B6-9EBF-A03C059C7A1B}"/>
              </a:ext>
            </a:extLst>
          </p:cNvPr>
          <p:cNvSpPr txBox="1">
            <a:spLocks/>
          </p:cNvSpPr>
          <p:nvPr/>
        </p:nvSpPr>
        <p:spPr>
          <a:xfrm>
            <a:off x="3439506" y="4959460"/>
            <a:ext cx="2190465" cy="1683887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ID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KRITERIA 7</a:t>
            </a:r>
          </a:p>
          <a:p>
            <a:pPr>
              <a:spcBef>
                <a:spcPts val="600"/>
              </a:spcBef>
            </a:pPr>
            <a:r>
              <a:rPr lang="en-ID" sz="1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Relevansi</a:t>
            </a:r>
            <a:r>
              <a:rPr lang="en-ID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ID" sz="1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penelitian</a:t>
            </a:r>
            <a:r>
              <a:rPr lang="en-ID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ID" sz="1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Keterlibatan</a:t>
            </a:r>
            <a:r>
              <a:rPr lang="en-ID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ID" sz="1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mahasiswa</a:t>
            </a:r>
            <a:r>
              <a:rPr lang="en-ID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ID" sz="1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dalam</a:t>
            </a:r>
            <a:r>
              <a:rPr lang="en-ID" sz="1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ID" sz="18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penelitian</a:t>
            </a:r>
            <a:endParaRPr lang="en-ID" sz="1800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42068FA4-4D9D-4DC3-8494-2D02B29C4E0E}"/>
              </a:ext>
            </a:extLst>
          </p:cNvPr>
          <p:cNvSpPr txBox="1">
            <a:spLocks/>
          </p:cNvSpPr>
          <p:nvPr/>
        </p:nvSpPr>
        <p:spPr>
          <a:xfrm>
            <a:off x="5961720" y="4970976"/>
            <a:ext cx="2030188" cy="1683887"/>
          </a:xfrm>
          <a:prstGeom prst="rect">
            <a:avLst/>
          </a:prstGeom>
          <a:solidFill>
            <a:srgbClr val="7030A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D" sz="1800" b="1" dirty="0">
                <a:solidFill>
                  <a:schemeClr val="bg1"/>
                </a:solidFill>
              </a:rPr>
              <a:t>KRITERIA 8</a:t>
            </a:r>
          </a:p>
          <a:p>
            <a:r>
              <a:rPr lang="en-ID" sz="1800" b="1" dirty="0" err="1">
                <a:solidFill>
                  <a:schemeClr val="bg1"/>
                </a:solidFill>
              </a:rPr>
              <a:t>Relevansi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PkM</a:t>
            </a:r>
            <a:endParaRPr lang="en-ID" sz="1800" b="1" dirty="0">
              <a:solidFill>
                <a:schemeClr val="bg1"/>
              </a:solidFill>
            </a:endParaRPr>
          </a:p>
          <a:p>
            <a:r>
              <a:rPr lang="en-ID" sz="1800" b="1" dirty="0" err="1">
                <a:solidFill>
                  <a:schemeClr val="bg1"/>
                </a:solidFill>
              </a:rPr>
              <a:t>Keterlibatan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mahasiswa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dalam</a:t>
            </a:r>
            <a:r>
              <a:rPr lang="en-ID" sz="1800" b="1" dirty="0">
                <a:solidFill>
                  <a:schemeClr val="bg1"/>
                </a:solidFill>
              </a:rPr>
              <a:t> </a:t>
            </a:r>
            <a:r>
              <a:rPr lang="en-ID" sz="1800" b="1" dirty="0" err="1">
                <a:solidFill>
                  <a:schemeClr val="bg1"/>
                </a:solidFill>
              </a:rPr>
              <a:t>PkM</a:t>
            </a:r>
            <a:endParaRPr lang="en-ID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506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B5552-2741-4516-A6AC-A5F7B2D11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2513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ID" sz="3200" b="1" dirty="0" err="1">
                <a:solidFill>
                  <a:schemeClr val="bg1"/>
                </a:solidFill>
              </a:rPr>
              <a:t>Indikator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Kinerja</a:t>
            </a:r>
            <a:r>
              <a:rPr lang="en-ID" sz="3200" b="1" dirty="0">
                <a:solidFill>
                  <a:schemeClr val="bg1"/>
                </a:solidFill>
              </a:rPr>
              <a:t> </a:t>
            </a:r>
            <a:r>
              <a:rPr lang="en-ID" sz="3200" b="1" dirty="0" err="1">
                <a:solidFill>
                  <a:schemeClr val="bg1"/>
                </a:solidFill>
              </a:rPr>
              <a:t>Tambahan</a:t>
            </a:r>
            <a:endParaRPr lang="en-ID" sz="3200" b="1" dirty="0">
              <a:solidFill>
                <a:schemeClr val="bg1"/>
              </a:solidFill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9274ABA-66AE-4CAB-8D18-AA801E4E464E}"/>
              </a:ext>
            </a:extLst>
          </p:cNvPr>
          <p:cNvGrpSpPr/>
          <p:nvPr/>
        </p:nvGrpSpPr>
        <p:grpSpPr>
          <a:xfrm>
            <a:off x="723331" y="832513"/>
            <a:ext cx="8270544" cy="5854889"/>
            <a:chOff x="498523" y="908720"/>
            <a:chExt cx="8074005" cy="5645965"/>
          </a:xfrm>
        </p:grpSpPr>
        <p:grpSp>
          <p:nvGrpSpPr>
            <p:cNvPr id="47" name="Group 11">
              <a:extLst>
                <a:ext uri="{FF2B5EF4-FFF2-40B4-BE49-F238E27FC236}">
                  <a16:creationId xmlns:a16="http://schemas.microsoft.com/office/drawing/2014/main" id="{98540356-AC53-4AB3-9F3D-0A230E35CA03}"/>
                </a:ext>
              </a:extLst>
            </p:cNvPr>
            <p:cNvGrpSpPr/>
            <p:nvPr/>
          </p:nvGrpSpPr>
          <p:grpSpPr>
            <a:xfrm>
              <a:off x="498523" y="908720"/>
              <a:ext cx="976287" cy="960440"/>
              <a:chOff x="1643079" y="1071564"/>
              <a:chExt cx="976287" cy="960440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BB91309C-B13B-4759-AEA3-3F23FAA2DDFB}"/>
                  </a:ext>
                </a:extLst>
              </p:cNvPr>
              <p:cNvSpPr/>
              <p:nvPr/>
            </p:nvSpPr>
            <p:spPr>
              <a:xfrm>
                <a:off x="1643079" y="1071564"/>
                <a:ext cx="976287" cy="960440"/>
              </a:xfrm>
              <a:prstGeom prst="ellips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9" name="Oval 4">
                <a:extLst>
                  <a:ext uri="{FF2B5EF4-FFF2-40B4-BE49-F238E27FC236}">
                    <a16:creationId xmlns:a16="http://schemas.microsoft.com/office/drawing/2014/main" id="{EB49EA29-CF54-4979-873B-DF4EC32ADD18}"/>
                  </a:ext>
                </a:extLst>
              </p:cNvPr>
              <p:cNvSpPr/>
              <p:nvPr/>
            </p:nvSpPr>
            <p:spPr>
              <a:xfrm>
                <a:off x="1786052" y="1233738"/>
                <a:ext cx="690339" cy="67913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2070" tIns="52070" rIns="52070" bIns="52070" numCol="1" spcCol="1270" anchor="ctr" anchorCtr="0">
                <a:noAutofit/>
              </a:bodyPr>
              <a:lstStyle/>
              <a:p>
                <a:pPr lvl="0" algn="ctr" defTabSz="1822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4100" b="1" kern="1200" dirty="0"/>
                  <a:t>P</a:t>
                </a:r>
                <a:endParaRPr lang="id-ID" sz="4100" b="1" kern="1200" dirty="0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0D88281-3988-4A1E-9850-859CDA26EB39}"/>
                </a:ext>
              </a:extLst>
            </p:cNvPr>
            <p:cNvSpPr txBox="1"/>
            <p:nvPr/>
          </p:nvSpPr>
          <p:spPr>
            <a:xfrm>
              <a:off x="1634203" y="911886"/>
              <a:ext cx="6682213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 algn="just"/>
              <a:r>
                <a:rPr lang="en-US" sz="2800" b="1" dirty="0">
                  <a:latin typeface="Calibri" pitchFamily="34" charset="0"/>
                </a:rPr>
                <a:t>P</a:t>
              </a:r>
              <a:r>
                <a:rPr lang="id-ID" sz="2800" b="1" dirty="0">
                  <a:latin typeface="Calibri" pitchFamily="34" charset="0"/>
                </a:rPr>
                <a:t>enetapan</a:t>
              </a:r>
              <a:r>
                <a:rPr lang="id-ID" sz="2800" dirty="0">
                  <a:latin typeface="Calibri" pitchFamily="34" charset="0"/>
                </a:rPr>
                <a:t> Standar Pendidikan Tinggi</a:t>
              </a:r>
              <a:r>
                <a:rPr lang="en-US" sz="2800" dirty="0">
                  <a:latin typeface="Calibri" pitchFamily="34" charset="0"/>
                </a:rPr>
                <a:t> </a:t>
              </a:r>
            </a:p>
            <a:p>
              <a:pPr marL="177800" indent="-177800" algn="just"/>
              <a:r>
                <a:rPr lang="en-US" sz="2800" dirty="0" err="1">
                  <a:latin typeface="Calibri" pitchFamily="34" charset="0"/>
                </a:rPr>
                <a:t>oleh</a:t>
              </a:r>
              <a:r>
                <a:rPr lang="en-US" sz="2800" dirty="0">
                  <a:latin typeface="Calibri" pitchFamily="34" charset="0"/>
                </a:rPr>
                <a:t> </a:t>
              </a:r>
              <a:r>
                <a:rPr lang="en-US" sz="2800" dirty="0" err="1">
                  <a:latin typeface="Calibri" pitchFamily="34" charset="0"/>
                </a:rPr>
                <a:t>Perguruan</a:t>
              </a:r>
              <a:r>
                <a:rPr lang="en-US" sz="2800" dirty="0">
                  <a:latin typeface="Calibri" pitchFamily="34" charset="0"/>
                </a:rPr>
                <a:t> Tinggi</a:t>
              </a:r>
            </a:p>
          </p:txBody>
        </p:sp>
        <p:sp>
          <p:nvSpPr>
            <p:cNvPr id="51" name="Rounded Rectangle 46">
              <a:extLst>
                <a:ext uri="{FF2B5EF4-FFF2-40B4-BE49-F238E27FC236}">
                  <a16:creationId xmlns:a16="http://schemas.microsoft.com/office/drawing/2014/main" id="{97A279D2-8FE6-4D3E-948E-0F2AB422D3A4}"/>
                </a:ext>
              </a:extLst>
            </p:cNvPr>
            <p:cNvSpPr/>
            <p:nvPr/>
          </p:nvSpPr>
          <p:spPr>
            <a:xfrm>
              <a:off x="7072330" y="4492020"/>
              <a:ext cx="1143008" cy="35719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52" name="Rounded Rectangle 53">
              <a:extLst>
                <a:ext uri="{FF2B5EF4-FFF2-40B4-BE49-F238E27FC236}">
                  <a16:creationId xmlns:a16="http://schemas.microsoft.com/office/drawing/2014/main" id="{BA114457-5A21-4FB9-ABBF-901AB38DDBA7}"/>
                </a:ext>
              </a:extLst>
            </p:cNvPr>
            <p:cNvSpPr/>
            <p:nvPr/>
          </p:nvSpPr>
          <p:spPr>
            <a:xfrm>
              <a:off x="7143768" y="4563458"/>
              <a:ext cx="1143008" cy="35719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53" name="Rounded Rectangle 56">
              <a:extLst>
                <a:ext uri="{FF2B5EF4-FFF2-40B4-BE49-F238E27FC236}">
                  <a16:creationId xmlns:a16="http://schemas.microsoft.com/office/drawing/2014/main" id="{FF5D238D-1586-4D74-9661-C19616CC19E8}"/>
                </a:ext>
              </a:extLst>
            </p:cNvPr>
            <p:cNvSpPr/>
            <p:nvPr/>
          </p:nvSpPr>
          <p:spPr>
            <a:xfrm>
              <a:off x="7215206" y="4634896"/>
              <a:ext cx="1143008" cy="35719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54" name="Rounded Rectangle 59">
              <a:extLst>
                <a:ext uri="{FF2B5EF4-FFF2-40B4-BE49-F238E27FC236}">
                  <a16:creationId xmlns:a16="http://schemas.microsoft.com/office/drawing/2014/main" id="{999C0F84-6567-4468-92C4-8A1B35A31B7B}"/>
                </a:ext>
              </a:extLst>
            </p:cNvPr>
            <p:cNvSpPr/>
            <p:nvPr/>
          </p:nvSpPr>
          <p:spPr>
            <a:xfrm>
              <a:off x="7215206" y="5277838"/>
              <a:ext cx="1143008" cy="78581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55" name="Rounded Rectangle 62">
              <a:extLst>
                <a:ext uri="{FF2B5EF4-FFF2-40B4-BE49-F238E27FC236}">
                  <a16:creationId xmlns:a16="http://schemas.microsoft.com/office/drawing/2014/main" id="{7FC9B9ED-0A12-4C25-9EBC-C0AEDDC3DD1E}"/>
                </a:ext>
              </a:extLst>
            </p:cNvPr>
            <p:cNvSpPr/>
            <p:nvPr/>
          </p:nvSpPr>
          <p:spPr>
            <a:xfrm>
              <a:off x="7286644" y="5349276"/>
              <a:ext cx="1143008" cy="78581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56" name="Rounded Rectangle 68">
              <a:extLst>
                <a:ext uri="{FF2B5EF4-FFF2-40B4-BE49-F238E27FC236}">
                  <a16:creationId xmlns:a16="http://schemas.microsoft.com/office/drawing/2014/main" id="{A91EB1FB-96D3-4469-AF66-488B0968A9FD}"/>
                </a:ext>
              </a:extLst>
            </p:cNvPr>
            <p:cNvSpPr/>
            <p:nvPr/>
          </p:nvSpPr>
          <p:spPr>
            <a:xfrm>
              <a:off x="7358082" y="5420714"/>
              <a:ext cx="1143008" cy="78581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57" name="Rounded Rectangle 69">
              <a:extLst>
                <a:ext uri="{FF2B5EF4-FFF2-40B4-BE49-F238E27FC236}">
                  <a16:creationId xmlns:a16="http://schemas.microsoft.com/office/drawing/2014/main" id="{70B47D86-4EC4-41DA-8F7B-ED0FE2B426CD}"/>
                </a:ext>
              </a:extLst>
            </p:cNvPr>
            <p:cNvSpPr/>
            <p:nvPr/>
          </p:nvSpPr>
          <p:spPr>
            <a:xfrm>
              <a:off x="7429520" y="5492152"/>
              <a:ext cx="1143008" cy="785818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Standar Turunan</a:t>
              </a:r>
              <a:endParaRPr lang="id-ID" sz="1600" b="1"/>
            </a:p>
          </p:txBody>
        </p:sp>
        <p:sp>
          <p:nvSpPr>
            <p:cNvPr id="58" name="AutoShape 7">
              <a:extLst>
                <a:ext uri="{FF2B5EF4-FFF2-40B4-BE49-F238E27FC236}">
                  <a16:creationId xmlns:a16="http://schemas.microsoft.com/office/drawing/2014/main" id="{8979297A-C442-410C-8778-13B255497F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00" y="3301416"/>
              <a:ext cx="1143659" cy="690538"/>
            </a:xfrm>
            <a:prstGeom prst="can">
              <a:avLst>
                <a:gd name="adj" fmla="val 27380"/>
              </a:avLst>
            </a:prstGeom>
            <a:solidFill>
              <a:srgbClr val="00206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endParaRPr lang="en-US" sz="600" b="1">
                <a:solidFill>
                  <a:schemeClr val="bg1"/>
                </a:solidFill>
                <a:latin typeface="Calibri" pitchFamily="34" charset="0"/>
              </a:endParaRPr>
            </a:p>
            <a:p>
              <a:pPr algn="ctr" eaLnBrk="1" hangingPunct="1"/>
              <a:r>
                <a:rPr lang="en-US" sz="1100" b="1">
                  <a:solidFill>
                    <a:schemeClr val="bg1"/>
                  </a:solidFill>
                  <a:latin typeface="Calibri" pitchFamily="34" charset="0"/>
                </a:rPr>
                <a:t>SN Dikti </a:t>
              </a:r>
            </a:p>
            <a:p>
              <a:pPr algn="ctr" eaLnBrk="1" hangingPunct="1"/>
              <a:r>
                <a:rPr lang="en-US" sz="900" b="1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900" b="1" err="1">
                  <a:solidFill>
                    <a:schemeClr val="bg1"/>
                  </a:solidFill>
                  <a:latin typeface="Calibri" pitchFamily="34" charset="0"/>
                </a:rPr>
                <a:t>Standar</a:t>
              </a:r>
              <a:r>
                <a:rPr lang="en-US" sz="900" b="1">
                  <a:solidFill>
                    <a:schemeClr val="bg1"/>
                  </a:solidFill>
                  <a:latin typeface="Calibri" pitchFamily="34" charset="0"/>
                </a:rPr>
                <a:t> Minimal)</a:t>
              </a:r>
            </a:p>
          </p:txBody>
        </p:sp>
        <p:sp>
          <p:nvSpPr>
            <p:cNvPr id="59" name="AutoShape 8">
              <a:extLst>
                <a:ext uri="{FF2B5EF4-FFF2-40B4-BE49-F238E27FC236}">
                  <a16:creationId xmlns:a16="http://schemas.microsoft.com/office/drawing/2014/main" id="{0753A5DA-87A2-42D0-9EC8-22FB7FDAE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100" y="2348880"/>
              <a:ext cx="1143659" cy="1095412"/>
            </a:xfrm>
            <a:prstGeom prst="can">
              <a:avLst>
                <a:gd name="adj" fmla="val 20139"/>
              </a:avLst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id-ID" sz="1100" b="1">
                  <a:solidFill>
                    <a:schemeClr val="bg1"/>
                  </a:solidFill>
                  <a:latin typeface="Calibri" pitchFamily="34" charset="0"/>
                </a:rPr>
                <a:t>S</a:t>
              </a:r>
              <a:r>
                <a:rPr lang="en-US" sz="1100" b="1">
                  <a:solidFill>
                    <a:schemeClr val="bg1"/>
                  </a:solidFill>
                  <a:latin typeface="Calibri" pitchFamily="34" charset="0"/>
                </a:rPr>
                <a:t>tandar Dikti</a:t>
              </a:r>
            </a:p>
            <a:p>
              <a:pPr algn="ctr" eaLnBrk="1" hangingPunct="1"/>
              <a:r>
                <a:rPr lang="en-US" sz="900" b="1">
                  <a:solidFill>
                    <a:schemeClr val="bg1"/>
                  </a:solidFill>
                  <a:latin typeface="Calibri" pitchFamily="34" charset="0"/>
                </a:rPr>
                <a:t>(</a:t>
              </a:r>
              <a:r>
                <a:rPr lang="en-US" sz="900" b="1" err="1">
                  <a:solidFill>
                    <a:schemeClr val="bg1"/>
                  </a:solidFill>
                  <a:latin typeface="Calibri" pitchFamily="34" charset="0"/>
                </a:rPr>
                <a:t>Melampaui</a:t>
              </a:r>
              <a:r>
                <a:rPr lang="en-US" sz="900" b="1">
                  <a:solidFill>
                    <a:schemeClr val="bg1"/>
                  </a:solidFill>
                  <a:latin typeface="Calibri" pitchFamily="34" charset="0"/>
                </a:rPr>
                <a:t> SN Dikti</a:t>
              </a:r>
              <a:r>
                <a:rPr lang="en-US" sz="1000" b="1">
                  <a:solidFill>
                    <a:schemeClr val="bg1"/>
                  </a:solidFill>
                  <a:latin typeface="Calibri" pitchFamily="34" charset="0"/>
                </a:rPr>
                <a:t>)</a:t>
              </a:r>
            </a:p>
          </p:txBody>
        </p:sp>
        <p:sp>
          <p:nvSpPr>
            <p:cNvPr id="60" name="Text Box 11">
              <a:extLst>
                <a:ext uri="{FF2B5EF4-FFF2-40B4-BE49-F238E27FC236}">
                  <a16:creationId xmlns:a16="http://schemas.microsoft.com/office/drawing/2014/main" id="{3C01EED5-6CC6-43E2-9806-DF29112E40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2640" y="3349012"/>
              <a:ext cx="1062039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sz="1200" b="1" dirty="0" err="1">
                  <a:solidFill>
                    <a:srgbClr val="002060"/>
                  </a:solidFill>
                  <a:latin typeface="Calibri" pitchFamily="34" charset="0"/>
                </a:rPr>
                <a:t>Permenristekdikti</a:t>
              </a:r>
              <a:r>
                <a:rPr lang="en-US" sz="1200" b="1" dirty="0">
                  <a:solidFill>
                    <a:srgbClr val="002060"/>
                  </a:solidFill>
                  <a:latin typeface="Calibri" pitchFamily="34" charset="0"/>
                </a:rPr>
                <a:t>  No. 44 </a:t>
              </a:r>
              <a:r>
                <a:rPr lang="en-US" sz="1200" b="1" dirty="0" err="1">
                  <a:solidFill>
                    <a:srgbClr val="002060"/>
                  </a:solidFill>
                  <a:latin typeface="Calibri" pitchFamily="34" charset="0"/>
                </a:rPr>
                <a:t>Tahun</a:t>
              </a:r>
              <a:r>
                <a:rPr lang="en-US" sz="1200" b="1" dirty="0">
                  <a:solidFill>
                    <a:srgbClr val="002060"/>
                  </a:solidFill>
                  <a:latin typeface="Calibri" pitchFamily="34" charset="0"/>
                </a:rPr>
                <a:t> 2015</a:t>
              </a:r>
              <a:endParaRPr lang="id-ID" sz="1200" b="1" dirty="0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61" name="Text Box 12">
              <a:extLst>
                <a:ext uri="{FF2B5EF4-FFF2-40B4-BE49-F238E27FC236}">
                  <a16:creationId xmlns:a16="http://schemas.microsoft.com/office/drawing/2014/main" id="{A7BFAF97-E94E-4559-B0BF-98D99E8626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21667" y="2644156"/>
              <a:ext cx="950135" cy="10156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 eaLnBrk="1" hangingPunct="1"/>
              <a:r>
                <a:rPr lang="en-US" sz="1200" b="1">
                  <a:solidFill>
                    <a:srgbClr val="002060"/>
                  </a:solidFill>
                  <a:latin typeface="Calibri" pitchFamily="34" charset="0"/>
                </a:rPr>
                <a:t>Ditetapkan</a:t>
              </a:r>
              <a:endParaRPr lang="id-ID" sz="1200" b="1">
                <a:solidFill>
                  <a:srgbClr val="002060"/>
                </a:solidFill>
                <a:latin typeface="Calibri" pitchFamily="34" charset="0"/>
              </a:endParaRPr>
            </a:p>
            <a:p>
              <a:pPr algn="l" eaLnBrk="1" hangingPunct="1"/>
              <a:r>
                <a:rPr lang="en-US" sz="1200" b="1">
                  <a:solidFill>
                    <a:srgbClr val="002060"/>
                  </a:solidFill>
                  <a:latin typeface="Calibri" pitchFamily="34" charset="0"/>
                </a:rPr>
                <a:t>Perguruan </a:t>
              </a:r>
            </a:p>
            <a:p>
              <a:pPr algn="l" eaLnBrk="1" hangingPunct="1"/>
              <a:r>
                <a:rPr lang="en-US" sz="1200" b="1">
                  <a:solidFill>
                    <a:srgbClr val="002060"/>
                  </a:solidFill>
                  <a:latin typeface="Calibri" pitchFamily="34" charset="0"/>
                </a:rPr>
                <a:t>Tinggi</a:t>
              </a:r>
              <a:endParaRPr lang="id-ID" sz="1200" b="1">
                <a:solidFill>
                  <a:srgbClr val="002060"/>
                </a:solidFill>
                <a:latin typeface="Calibri" pitchFamily="34" charset="0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D4135949-7B63-4BE2-9A88-9F02044C686C}"/>
                </a:ext>
              </a:extLst>
            </p:cNvPr>
            <p:cNvSpPr/>
            <p:nvPr/>
          </p:nvSpPr>
          <p:spPr>
            <a:xfrm>
              <a:off x="3214678" y="3777640"/>
              <a:ext cx="2357455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>
                  <a:solidFill>
                    <a:srgbClr val="002060"/>
                  </a:solidFill>
                </a:rPr>
                <a:t>Standar Dikti yang ditetapkan oleh Perguruan Tinggi </a:t>
              </a:r>
              <a:r>
                <a:rPr lang="en-US" sz="1600">
                  <a:solidFill>
                    <a:srgbClr val="002060"/>
                  </a:solidFill>
                </a:rPr>
                <a:t>yang</a:t>
              </a:r>
              <a:r>
                <a:rPr lang="en-US" sz="1600" b="1">
                  <a:solidFill>
                    <a:srgbClr val="002060"/>
                  </a:solidFill>
                </a:rPr>
                <a:t> </a:t>
              </a:r>
              <a:r>
                <a:rPr lang="en-US" sz="1600" b="1">
                  <a:solidFill>
                    <a:srgbClr val="FF0000"/>
                  </a:solidFill>
                </a:rPr>
                <a:t>harus</a:t>
              </a:r>
              <a:r>
                <a:rPr lang="en-US" sz="1600">
                  <a:solidFill>
                    <a:srgbClr val="002060"/>
                  </a:solidFill>
                </a:rPr>
                <a:t> ‘</a:t>
              </a:r>
              <a:r>
                <a:rPr lang="en-US" sz="1600" b="1">
                  <a:solidFill>
                    <a:srgbClr val="002060"/>
                  </a:solidFill>
                </a:rPr>
                <a:t>melampaui’  </a:t>
              </a:r>
              <a:r>
                <a:rPr lang="en-US" sz="1600">
                  <a:solidFill>
                    <a:srgbClr val="002060"/>
                  </a:solidFill>
                </a:rPr>
                <a:t>SN Dikti ditentukan oleh    </a:t>
              </a:r>
              <a:r>
                <a:rPr lang="en-US" sz="1600" b="1">
                  <a:solidFill>
                    <a:srgbClr val="00B050"/>
                  </a:solidFill>
                </a:rPr>
                <a:t>Visi Perguruan Tinggi</a:t>
              </a:r>
              <a:r>
                <a:rPr lang="en-US" sz="1600">
                  <a:solidFill>
                    <a:srgbClr val="00B050"/>
                  </a:solidFill>
                </a:rPr>
                <a:t>.</a:t>
              </a:r>
              <a:endParaRPr lang="en-US" sz="1600" b="1">
                <a:solidFill>
                  <a:srgbClr val="00B050"/>
                </a:solidFill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11E537B5-08E1-48AD-A194-EFB1B72D6E95}"/>
                </a:ext>
              </a:extLst>
            </p:cNvPr>
            <p:cNvSpPr txBox="1"/>
            <p:nvPr/>
          </p:nvSpPr>
          <p:spPr>
            <a:xfrm>
              <a:off x="642260" y="2348880"/>
              <a:ext cx="471924" cy="161678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vert270" wrap="square" rtlCol="0">
              <a:spAutoFit/>
            </a:bodyPr>
            <a:lstStyle/>
            <a:p>
              <a:pPr algn="ctr"/>
              <a:r>
                <a:rPr lang="en-US" sz="1100" b="1" dirty="0" err="1">
                  <a:solidFill>
                    <a:srgbClr val="002060"/>
                  </a:solidFill>
                  <a:cs typeface="Arial" pitchFamily="34" charset="0"/>
                </a:rPr>
                <a:t>Standar</a:t>
              </a:r>
              <a:r>
                <a:rPr lang="en-US" sz="1100" b="1" dirty="0">
                  <a:solidFill>
                    <a:srgbClr val="002060"/>
                  </a:solidFill>
                  <a:cs typeface="Arial" pitchFamily="34" charset="0"/>
                </a:rPr>
                <a:t> </a:t>
              </a:r>
              <a:r>
                <a:rPr lang="en-US" sz="1100" b="1" dirty="0" err="1">
                  <a:solidFill>
                    <a:srgbClr val="002060"/>
                  </a:solidFill>
                  <a:cs typeface="Arial" pitchFamily="34" charset="0"/>
                </a:rPr>
                <a:t>Dikti</a:t>
              </a:r>
              <a:endParaRPr lang="id-ID" sz="1100" b="1" dirty="0">
                <a:solidFill>
                  <a:srgbClr val="002060"/>
                </a:solidFill>
                <a:cs typeface="Arial" pitchFamily="34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481F2CC-FB8C-471F-8F30-7082A01F96E3}"/>
                </a:ext>
              </a:extLst>
            </p:cNvPr>
            <p:cNvSpPr/>
            <p:nvPr/>
          </p:nvSpPr>
          <p:spPr>
            <a:xfrm>
              <a:off x="928662" y="5477467"/>
              <a:ext cx="5143536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66688" indent="-166688"/>
              <a:r>
                <a:rPr lang="en-US" sz="1600">
                  <a:solidFill>
                    <a:srgbClr val="002060"/>
                  </a:solidFill>
                </a:rPr>
                <a:t>Pengertian ‘</a:t>
              </a:r>
              <a:r>
                <a:rPr lang="en-US" sz="1600" b="1">
                  <a:solidFill>
                    <a:srgbClr val="002060"/>
                  </a:solidFill>
                </a:rPr>
                <a:t>melampaui</a:t>
              </a:r>
              <a:r>
                <a:rPr lang="en-US" sz="1600">
                  <a:solidFill>
                    <a:srgbClr val="002060"/>
                  </a:solidFill>
                </a:rPr>
                <a:t>’ atau </a:t>
              </a:r>
              <a:r>
                <a:rPr lang="en-US" sz="1600" b="1">
                  <a:solidFill>
                    <a:srgbClr val="002060"/>
                  </a:solidFill>
                </a:rPr>
                <a:t>‘dilampaui’</a:t>
              </a:r>
              <a:r>
                <a:rPr lang="en-US" sz="1600">
                  <a:solidFill>
                    <a:srgbClr val="002060"/>
                  </a:solidFill>
                </a:rPr>
                <a:t>: </a:t>
              </a:r>
            </a:p>
            <a:p>
              <a:pPr marL="234950" indent="-234950"/>
              <a:r>
                <a:rPr lang="en-US" sz="1600">
                  <a:solidFill>
                    <a:srgbClr val="002060"/>
                  </a:solidFill>
                </a:rPr>
                <a:t>a. 	melebihi atau dilebihi secara ‘</a:t>
              </a:r>
              <a:r>
                <a:rPr lang="en-US" sz="1600" b="1">
                  <a:solidFill>
                    <a:srgbClr val="002060"/>
                  </a:solidFill>
                </a:rPr>
                <a:t>kuantitatif</a:t>
              </a:r>
              <a:r>
                <a:rPr lang="en-US" sz="1600">
                  <a:solidFill>
                    <a:srgbClr val="002060"/>
                  </a:solidFill>
                </a:rPr>
                <a:t>’, dan/atau </a:t>
              </a:r>
            </a:p>
            <a:p>
              <a:pPr marL="234950" indent="-234950">
                <a:buAutoNum type="alphaLcPeriod" startAt="2"/>
              </a:pPr>
              <a:r>
                <a:rPr lang="en-US" sz="1600">
                  <a:solidFill>
                    <a:srgbClr val="002060"/>
                  </a:solidFill>
                </a:rPr>
                <a:t>melebihi atau dilebihi secara ‘</a:t>
              </a:r>
              <a:r>
                <a:rPr lang="en-US" sz="1600" b="1">
                  <a:solidFill>
                    <a:srgbClr val="002060"/>
                  </a:solidFill>
                </a:rPr>
                <a:t>kualitatif</a:t>
              </a:r>
            </a:p>
          </p:txBody>
        </p:sp>
        <p:sp>
          <p:nvSpPr>
            <p:cNvPr id="65" name="Down Arrow 92">
              <a:extLst>
                <a:ext uri="{FF2B5EF4-FFF2-40B4-BE49-F238E27FC236}">
                  <a16:creationId xmlns:a16="http://schemas.microsoft.com/office/drawing/2014/main" id="{B8404BB6-1B02-481D-BD96-B4958FAE6633}"/>
                </a:ext>
              </a:extLst>
            </p:cNvPr>
            <p:cNvSpPr/>
            <p:nvPr/>
          </p:nvSpPr>
          <p:spPr>
            <a:xfrm>
              <a:off x="3500430" y="3491888"/>
              <a:ext cx="785818" cy="285752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6" name="Down Arrow 93">
              <a:extLst>
                <a:ext uri="{FF2B5EF4-FFF2-40B4-BE49-F238E27FC236}">
                  <a16:creationId xmlns:a16="http://schemas.microsoft.com/office/drawing/2014/main" id="{E2FFF09E-45A3-46B3-821F-0B51F22FED4D}"/>
                </a:ext>
              </a:extLst>
            </p:cNvPr>
            <p:cNvSpPr/>
            <p:nvPr/>
          </p:nvSpPr>
          <p:spPr>
            <a:xfrm>
              <a:off x="1142976" y="3991954"/>
              <a:ext cx="785818" cy="285752"/>
            </a:xfrm>
            <a:prstGeom prst="downArrow">
              <a:avLst/>
            </a:prstGeom>
            <a:solidFill>
              <a:srgbClr val="FFC000"/>
            </a:solidFill>
            <a:ln/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055AE9F-C8FE-497F-9162-ECAC9D964003}"/>
                </a:ext>
              </a:extLst>
            </p:cNvPr>
            <p:cNvSpPr txBox="1"/>
            <p:nvPr/>
          </p:nvSpPr>
          <p:spPr>
            <a:xfrm>
              <a:off x="902570" y="4277706"/>
              <a:ext cx="2240671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rgbClr val="002060"/>
                  </a:solidFill>
                </a:rPr>
                <a:t>SN Dikti </a:t>
              </a:r>
              <a:r>
                <a:rPr lang="en-US" sz="1600" b="1">
                  <a:solidFill>
                    <a:srgbClr val="FF0000"/>
                  </a:solidFill>
                </a:rPr>
                <a:t>dapat</a:t>
              </a:r>
              <a:r>
                <a:rPr lang="en-US" sz="1600">
                  <a:solidFill>
                    <a:srgbClr val="FF0000"/>
                  </a:solidFill>
                </a:rPr>
                <a:t> </a:t>
              </a:r>
              <a:r>
                <a:rPr lang="en-US" sz="1600" b="1">
                  <a:solidFill>
                    <a:srgbClr val="002060"/>
                  </a:solidFill>
                </a:rPr>
                <a:t>dilampaui</a:t>
              </a:r>
              <a:r>
                <a:rPr lang="en-US" sz="1600">
                  <a:solidFill>
                    <a:srgbClr val="002060"/>
                  </a:solidFill>
                </a:rPr>
                <a:t>  sesuai</a:t>
              </a:r>
            </a:p>
            <a:p>
              <a:r>
                <a:rPr lang="en-US" sz="1600">
                  <a:solidFill>
                    <a:srgbClr val="002060"/>
                  </a:solidFill>
                </a:rPr>
                <a:t>dengan </a:t>
              </a:r>
            </a:p>
            <a:p>
              <a:r>
                <a:rPr lang="en-US" sz="1600" b="1">
                  <a:solidFill>
                    <a:srgbClr val="00B050"/>
                  </a:solidFill>
                </a:rPr>
                <a:t>Visi Perguruan Tinggi</a:t>
              </a:r>
            </a:p>
            <a:p>
              <a:endParaRPr lang="id-ID" sz="1600"/>
            </a:p>
          </p:txBody>
        </p:sp>
        <p:sp>
          <p:nvSpPr>
            <p:cNvPr id="68" name="Rounded Rectangle 95">
              <a:extLst>
                <a:ext uri="{FF2B5EF4-FFF2-40B4-BE49-F238E27FC236}">
                  <a16:creationId xmlns:a16="http://schemas.microsoft.com/office/drawing/2014/main" id="{B1BAA521-E7BF-4187-BA2C-62207EEC96B0}"/>
                </a:ext>
              </a:extLst>
            </p:cNvPr>
            <p:cNvSpPr/>
            <p:nvPr/>
          </p:nvSpPr>
          <p:spPr>
            <a:xfrm>
              <a:off x="6000760" y="3991954"/>
              <a:ext cx="2214578" cy="57150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Standar Dikti</a:t>
              </a:r>
              <a:endParaRPr lang="id-ID" b="1"/>
            </a:p>
          </p:txBody>
        </p:sp>
        <p:sp>
          <p:nvSpPr>
            <p:cNvPr id="69" name="Rounded Rectangle 96">
              <a:extLst>
                <a:ext uri="{FF2B5EF4-FFF2-40B4-BE49-F238E27FC236}">
                  <a16:creationId xmlns:a16="http://schemas.microsoft.com/office/drawing/2014/main" id="{8AF116DE-5CB9-4AE0-843F-CE6B35421807}"/>
                </a:ext>
              </a:extLst>
            </p:cNvPr>
            <p:cNvSpPr/>
            <p:nvPr/>
          </p:nvSpPr>
          <p:spPr>
            <a:xfrm>
              <a:off x="6000760" y="4492020"/>
              <a:ext cx="1143008" cy="35719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70" name="Rounded Rectangle 97">
              <a:extLst>
                <a:ext uri="{FF2B5EF4-FFF2-40B4-BE49-F238E27FC236}">
                  <a16:creationId xmlns:a16="http://schemas.microsoft.com/office/drawing/2014/main" id="{D6F8D1F5-683B-49C7-A471-6AC74DCC8410}"/>
                </a:ext>
              </a:extLst>
            </p:cNvPr>
            <p:cNvSpPr/>
            <p:nvPr/>
          </p:nvSpPr>
          <p:spPr>
            <a:xfrm>
              <a:off x="6072198" y="4063392"/>
              <a:ext cx="2214578" cy="57150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Standar Dikti</a:t>
              </a:r>
              <a:endParaRPr lang="id-ID" b="1"/>
            </a:p>
          </p:txBody>
        </p:sp>
        <p:sp>
          <p:nvSpPr>
            <p:cNvPr id="71" name="Rounded Rectangle 98">
              <a:extLst>
                <a:ext uri="{FF2B5EF4-FFF2-40B4-BE49-F238E27FC236}">
                  <a16:creationId xmlns:a16="http://schemas.microsoft.com/office/drawing/2014/main" id="{C5152711-B7F2-49B6-B962-D718A59E7556}"/>
                </a:ext>
              </a:extLst>
            </p:cNvPr>
            <p:cNvSpPr/>
            <p:nvPr/>
          </p:nvSpPr>
          <p:spPr>
            <a:xfrm>
              <a:off x="6072198" y="4563458"/>
              <a:ext cx="1143008" cy="35719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72" name="Rounded Rectangle 99">
              <a:extLst>
                <a:ext uri="{FF2B5EF4-FFF2-40B4-BE49-F238E27FC236}">
                  <a16:creationId xmlns:a16="http://schemas.microsoft.com/office/drawing/2014/main" id="{FB385A85-092A-4FB9-840E-572B22821338}"/>
                </a:ext>
              </a:extLst>
            </p:cNvPr>
            <p:cNvSpPr/>
            <p:nvPr/>
          </p:nvSpPr>
          <p:spPr>
            <a:xfrm>
              <a:off x="6143636" y="4134830"/>
              <a:ext cx="2214578" cy="57150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/>
                <a:t>Standar Dikti</a:t>
              </a:r>
              <a:endParaRPr lang="id-ID" b="1"/>
            </a:p>
          </p:txBody>
        </p:sp>
        <p:sp>
          <p:nvSpPr>
            <p:cNvPr id="73" name="Rounded Rectangle 100">
              <a:extLst>
                <a:ext uri="{FF2B5EF4-FFF2-40B4-BE49-F238E27FC236}">
                  <a16:creationId xmlns:a16="http://schemas.microsoft.com/office/drawing/2014/main" id="{E864067E-9137-4744-A832-92751EAF6F00}"/>
                </a:ext>
              </a:extLst>
            </p:cNvPr>
            <p:cNvSpPr/>
            <p:nvPr/>
          </p:nvSpPr>
          <p:spPr>
            <a:xfrm>
              <a:off x="6143636" y="4634896"/>
              <a:ext cx="1143008" cy="35719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74" name="Rounded Rectangle 101">
              <a:extLst>
                <a:ext uri="{FF2B5EF4-FFF2-40B4-BE49-F238E27FC236}">
                  <a16:creationId xmlns:a16="http://schemas.microsoft.com/office/drawing/2014/main" id="{9219C2CE-5172-4F7C-9268-2DCD36D1D62E}"/>
                </a:ext>
              </a:extLst>
            </p:cNvPr>
            <p:cNvSpPr/>
            <p:nvPr/>
          </p:nvSpPr>
          <p:spPr>
            <a:xfrm>
              <a:off x="6215074" y="4206268"/>
              <a:ext cx="2214578" cy="571504"/>
            </a:xfrm>
            <a:prstGeom prst="roundRect">
              <a:avLst/>
            </a:prstGeom>
            <a:solidFill>
              <a:schemeClr val="accent5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Standar</a:t>
              </a:r>
              <a:r>
                <a:rPr lang="en-US" b="1" dirty="0"/>
                <a:t> </a:t>
              </a:r>
              <a:r>
                <a:rPr lang="en-US" b="1" dirty="0" err="1"/>
                <a:t>Dikti</a:t>
              </a:r>
              <a:endParaRPr lang="id-ID" b="1" dirty="0"/>
            </a:p>
          </p:txBody>
        </p:sp>
        <p:sp>
          <p:nvSpPr>
            <p:cNvPr id="75" name="Rounded Rectangle 102">
              <a:extLst>
                <a:ext uri="{FF2B5EF4-FFF2-40B4-BE49-F238E27FC236}">
                  <a16:creationId xmlns:a16="http://schemas.microsoft.com/office/drawing/2014/main" id="{585E59FC-AA3C-429A-9C1E-68E7697D7E2F}"/>
                </a:ext>
              </a:extLst>
            </p:cNvPr>
            <p:cNvSpPr/>
            <p:nvPr/>
          </p:nvSpPr>
          <p:spPr>
            <a:xfrm>
              <a:off x="6215074" y="4706334"/>
              <a:ext cx="1143008" cy="357190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76" name="Down Arrow 103">
              <a:extLst>
                <a:ext uri="{FF2B5EF4-FFF2-40B4-BE49-F238E27FC236}">
                  <a16:creationId xmlns:a16="http://schemas.microsoft.com/office/drawing/2014/main" id="{B6FAC926-5C31-4058-A394-BA1C97E55633}"/>
                </a:ext>
              </a:extLst>
            </p:cNvPr>
            <p:cNvSpPr/>
            <p:nvPr/>
          </p:nvSpPr>
          <p:spPr>
            <a:xfrm>
              <a:off x="6715140" y="3777640"/>
              <a:ext cx="928694" cy="35719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77" name="Rounded Rectangle 104">
              <a:extLst>
                <a:ext uri="{FF2B5EF4-FFF2-40B4-BE49-F238E27FC236}">
                  <a16:creationId xmlns:a16="http://schemas.microsoft.com/office/drawing/2014/main" id="{0EA8DF7C-DE8A-4A89-9DBC-2A783B87D2C7}"/>
                </a:ext>
              </a:extLst>
            </p:cNvPr>
            <p:cNvSpPr/>
            <p:nvPr/>
          </p:nvSpPr>
          <p:spPr>
            <a:xfrm>
              <a:off x="6000760" y="5277838"/>
              <a:ext cx="1143008" cy="78581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78" name="Rounded Rectangle 105">
              <a:extLst>
                <a:ext uri="{FF2B5EF4-FFF2-40B4-BE49-F238E27FC236}">
                  <a16:creationId xmlns:a16="http://schemas.microsoft.com/office/drawing/2014/main" id="{3DA388F3-A043-4D83-8527-89C1D08DCACC}"/>
                </a:ext>
              </a:extLst>
            </p:cNvPr>
            <p:cNvSpPr/>
            <p:nvPr/>
          </p:nvSpPr>
          <p:spPr>
            <a:xfrm>
              <a:off x="6072198" y="5349276"/>
              <a:ext cx="1143008" cy="78581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79" name="Rounded Rectangle 106">
              <a:extLst>
                <a:ext uri="{FF2B5EF4-FFF2-40B4-BE49-F238E27FC236}">
                  <a16:creationId xmlns:a16="http://schemas.microsoft.com/office/drawing/2014/main" id="{0CA105B6-105D-4545-99CC-BCF97BDB40E2}"/>
                </a:ext>
              </a:extLst>
            </p:cNvPr>
            <p:cNvSpPr/>
            <p:nvPr/>
          </p:nvSpPr>
          <p:spPr>
            <a:xfrm>
              <a:off x="6143636" y="5420714"/>
              <a:ext cx="1143008" cy="78581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SN Dikti</a:t>
              </a:r>
              <a:endParaRPr lang="id-ID" sz="1600" b="1"/>
            </a:p>
          </p:txBody>
        </p:sp>
        <p:sp>
          <p:nvSpPr>
            <p:cNvPr id="80" name="Rounded Rectangle 107">
              <a:extLst>
                <a:ext uri="{FF2B5EF4-FFF2-40B4-BE49-F238E27FC236}">
                  <a16:creationId xmlns:a16="http://schemas.microsoft.com/office/drawing/2014/main" id="{F0CDF796-7B69-4D09-811B-B6DC6B7E306E}"/>
                </a:ext>
              </a:extLst>
            </p:cNvPr>
            <p:cNvSpPr/>
            <p:nvPr/>
          </p:nvSpPr>
          <p:spPr>
            <a:xfrm>
              <a:off x="6215074" y="5492152"/>
              <a:ext cx="1143008" cy="785818"/>
            </a:xfrm>
            <a:prstGeom prst="round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Standar Turunan</a:t>
              </a:r>
              <a:endParaRPr lang="id-ID" sz="1600" b="1"/>
            </a:p>
          </p:txBody>
        </p:sp>
        <p:sp>
          <p:nvSpPr>
            <p:cNvPr id="81" name="Rounded Rectangle 108">
              <a:extLst>
                <a:ext uri="{FF2B5EF4-FFF2-40B4-BE49-F238E27FC236}">
                  <a16:creationId xmlns:a16="http://schemas.microsoft.com/office/drawing/2014/main" id="{B0DC4E9F-201C-4C03-ADB1-9B22C76F8DF3}"/>
                </a:ext>
              </a:extLst>
            </p:cNvPr>
            <p:cNvSpPr/>
            <p:nvPr/>
          </p:nvSpPr>
          <p:spPr>
            <a:xfrm>
              <a:off x="7286644" y="4706334"/>
              <a:ext cx="1143008" cy="35719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/>
                <a:t>Std Dikti</a:t>
              </a:r>
              <a:endParaRPr lang="id-ID" sz="1600" b="1"/>
            </a:p>
          </p:txBody>
        </p:sp>
        <p:sp>
          <p:nvSpPr>
            <p:cNvPr id="82" name="Down Arrow 109">
              <a:extLst>
                <a:ext uri="{FF2B5EF4-FFF2-40B4-BE49-F238E27FC236}">
                  <a16:creationId xmlns:a16="http://schemas.microsoft.com/office/drawing/2014/main" id="{9B48D317-53BE-4B61-9A64-CC528A3B45C3}"/>
                </a:ext>
              </a:extLst>
            </p:cNvPr>
            <p:cNvSpPr/>
            <p:nvPr/>
          </p:nvSpPr>
          <p:spPr>
            <a:xfrm>
              <a:off x="6215074" y="5063524"/>
              <a:ext cx="928694" cy="35719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3" name="Down Arrow 110">
              <a:extLst>
                <a:ext uri="{FF2B5EF4-FFF2-40B4-BE49-F238E27FC236}">
                  <a16:creationId xmlns:a16="http://schemas.microsoft.com/office/drawing/2014/main" id="{2102AF9A-5E50-4745-A780-4A3D62B35993}"/>
                </a:ext>
              </a:extLst>
            </p:cNvPr>
            <p:cNvSpPr/>
            <p:nvPr/>
          </p:nvSpPr>
          <p:spPr>
            <a:xfrm>
              <a:off x="7358082" y="5063524"/>
              <a:ext cx="928694" cy="357190"/>
            </a:xfrm>
            <a:prstGeom prst="down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84" name="Can 111">
              <a:extLst>
                <a:ext uri="{FF2B5EF4-FFF2-40B4-BE49-F238E27FC236}">
                  <a16:creationId xmlns:a16="http://schemas.microsoft.com/office/drawing/2014/main" id="{C493D998-8458-4D5C-8A39-8C595B570F81}"/>
                </a:ext>
              </a:extLst>
            </p:cNvPr>
            <p:cNvSpPr/>
            <p:nvPr/>
          </p:nvSpPr>
          <p:spPr>
            <a:xfrm>
              <a:off x="6000760" y="2420318"/>
              <a:ext cx="2286016" cy="1428760"/>
            </a:xfrm>
            <a:prstGeom prst="can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err="1"/>
                <a:t>Visi</a:t>
              </a:r>
              <a:r>
                <a:rPr lang="en-US" b="1" dirty="0"/>
                <a:t> </a:t>
              </a:r>
              <a:r>
                <a:rPr lang="en-US" b="1" dirty="0" err="1"/>
                <a:t>Perguruan</a:t>
              </a:r>
              <a:r>
                <a:rPr lang="en-US" b="1" dirty="0"/>
                <a:t> </a:t>
              </a:r>
              <a:r>
                <a:rPr lang="en-US" b="1" dirty="0" err="1"/>
                <a:t>Tinggi</a:t>
              </a:r>
              <a:endParaRPr lang="id-ID" b="1" dirty="0"/>
            </a:p>
          </p:txBody>
        </p: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20D1B58-AF9C-4294-9F28-69E6C64A4484}"/>
                </a:ext>
              </a:extLst>
            </p:cNvPr>
            <p:cNvCxnSpPr/>
            <p:nvPr/>
          </p:nvCxnSpPr>
          <p:spPr>
            <a:xfrm>
              <a:off x="5143504" y="5206400"/>
              <a:ext cx="500066" cy="1588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A608FFB3-6A28-49F3-B5A0-BA73A793B96C}"/>
                </a:ext>
              </a:extLst>
            </p:cNvPr>
            <p:cNvCxnSpPr/>
            <p:nvPr/>
          </p:nvCxnSpPr>
          <p:spPr>
            <a:xfrm rot="5400000" flipH="1" flipV="1">
              <a:off x="4679951" y="4241987"/>
              <a:ext cx="1928032" cy="794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4331375F-01A1-4569-871B-1DE8A13986D5}"/>
                </a:ext>
              </a:extLst>
            </p:cNvPr>
            <p:cNvCxnSpPr/>
            <p:nvPr/>
          </p:nvCxnSpPr>
          <p:spPr>
            <a:xfrm>
              <a:off x="5643570" y="3277574"/>
              <a:ext cx="357190" cy="1588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8421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18867" y="1036639"/>
            <a:ext cx="7710984" cy="93662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Pelampauan</a:t>
            </a:r>
            <a:r>
              <a:rPr lang="en-US" sz="2800" b="1" dirty="0">
                <a:solidFill>
                  <a:srgbClr val="0000FF"/>
                </a:solidFill>
              </a:rPr>
              <a:t> SN-</a:t>
            </a:r>
            <a:r>
              <a:rPr lang="en-US" sz="2800" b="1" dirty="0" err="1">
                <a:solidFill>
                  <a:srgbClr val="0000FF"/>
                </a:solidFill>
              </a:rPr>
              <a:t>Dikti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secara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Kualitatif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lang="en-US" sz="2800" b="1" dirty="0" err="1">
                <a:solidFill>
                  <a:srgbClr val="0000FF"/>
                </a:solidFill>
              </a:rPr>
              <a:t>sering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disebut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juga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pelampauan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secara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vertikal</a:t>
            </a:r>
            <a:r>
              <a:rPr lang="en-US" sz="28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18866" y="2132509"/>
            <a:ext cx="7656394" cy="1368425"/>
          </a:xfrm>
        </p:spPr>
        <p:txBody>
          <a:bodyPr>
            <a:normAutofit fontScale="925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Pelampauan</a:t>
            </a:r>
            <a:r>
              <a:rPr lang="en-US" sz="2800" b="1" dirty="0">
                <a:solidFill>
                  <a:srgbClr val="FF0000"/>
                </a:solidFill>
              </a:rPr>
              <a:t> SN-</a:t>
            </a:r>
            <a:r>
              <a:rPr lang="en-US" sz="2800" b="1" dirty="0" err="1">
                <a:solidFill>
                  <a:srgbClr val="FF0000"/>
                </a:solidFill>
              </a:rPr>
              <a:t>Dikti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secara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kualitatif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jenis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standar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dengan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kadar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spesifikasi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b="1" dirty="0" err="1">
                <a:solidFill>
                  <a:srgbClr val="FF0000"/>
                </a:solidFill>
              </a:rPr>
              <a:t>persyaratan</a:t>
            </a:r>
            <a:r>
              <a:rPr lang="en-US" sz="2800" b="1" dirty="0">
                <a:solidFill>
                  <a:srgbClr val="FF0000"/>
                </a:solidFill>
              </a:rPr>
              <a:t>/ </a:t>
            </a:r>
            <a:r>
              <a:rPr lang="en-US" sz="2800" b="1" dirty="0" err="1">
                <a:solidFill>
                  <a:srgbClr val="FF0000"/>
                </a:solidFill>
              </a:rPr>
              <a:t>kriteria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lebih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tinggi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dari</a:t>
            </a:r>
            <a:r>
              <a:rPr lang="en-US" sz="2800" b="1" dirty="0">
                <a:solidFill>
                  <a:srgbClr val="FF0000"/>
                </a:solidFill>
              </a:rPr>
              <a:t> SN-</a:t>
            </a:r>
            <a:r>
              <a:rPr lang="en-US" sz="2800" b="1" dirty="0" err="1">
                <a:solidFill>
                  <a:srgbClr val="FF0000"/>
                </a:solidFill>
              </a:rPr>
              <a:t>Dikti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2513" y="0"/>
            <a:ext cx="7765577" cy="685800"/>
            <a:chOff x="0" y="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620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1604" y="0"/>
              <a:ext cx="7572396" cy="68580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            </a:t>
              </a:r>
              <a:r>
                <a:rPr lang="en-US" sz="2000" b="1" dirty="0" err="1"/>
                <a:t>Kementerian</a:t>
              </a:r>
              <a:r>
                <a:rPr lang="en-US" sz="2000" b="1" dirty="0"/>
                <a:t> </a:t>
              </a:r>
              <a:r>
                <a:rPr lang="en-US" sz="2000" b="1" dirty="0" err="1"/>
                <a:t>Riset</a:t>
              </a:r>
              <a:r>
                <a:rPr lang="en-US" sz="2000" b="1" dirty="0"/>
                <a:t>, </a:t>
              </a:r>
              <a:r>
                <a:rPr lang="en-US" sz="2000" b="1" dirty="0" err="1"/>
                <a:t>Teknologi</a:t>
              </a:r>
              <a:r>
                <a:rPr lang="en-US" sz="2000" b="1" dirty="0"/>
                <a:t>, dan </a:t>
              </a:r>
              <a:r>
                <a:rPr lang="en-US" sz="2000" b="1" dirty="0" err="1"/>
                <a:t>Pendidikan</a:t>
              </a:r>
              <a:r>
                <a:rPr lang="en-US" sz="2000" b="1" dirty="0"/>
                <a:t> </a:t>
              </a:r>
              <a:r>
                <a:rPr lang="en-US" sz="2000" b="1" dirty="0" err="1"/>
                <a:t>Tinggi</a:t>
              </a:r>
              <a:endParaRPr lang="en-US" b="1" dirty="0"/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0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951797"/>
              </p:ext>
            </p:extLst>
          </p:nvPr>
        </p:nvGraphicFramePr>
        <p:xfrm>
          <a:off x="600500" y="3373576"/>
          <a:ext cx="8065828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2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970">
                <a:tc>
                  <a:txBody>
                    <a:bodyPr/>
                    <a:lstStyle/>
                    <a:p>
                      <a:r>
                        <a:rPr lang="en-US" sz="2000" dirty="0"/>
                        <a:t>SN </a:t>
                      </a:r>
                      <a:r>
                        <a:rPr lang="en-US" sz="2000" dirty="0" err="1"/>
                        <a:t>Dikti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Dikti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1882">
                <a:tc>
                  <a:txBody>
                    <a:bodyPr/>
                    <a:lstStyle/>
                    <a:p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Masa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belajar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penyelenggaraan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paling lama </a:t>
                      </a:r>
                      <a:r>
                        <a:rPr lang="en-US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7 (</a:t>
                      </a:r>
                      <a:r>
                        <a:rPr lang="en-US" sz="2000" b="0" i="0" u="none" strike="noStrike" kern="1200" baseline="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tujuh</a:t>
                      </a:r>
                      <a:r>
                        <a:rPr lang="en-US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program diploma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belajar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paling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sedikit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144 (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seratus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puluh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Masa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belajar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penyelenggaraan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pendidikan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paling lama </a:t>
                      </a:r>
                      <a:r>
                        <a:rPr lang="en-US" sz="2000" b="0" i="0" u="none" strike="noStrike" kern="1200" baseline="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 (lima)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tahun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akademik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untuk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program diploma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sarjana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terapan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dengan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beban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belajar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mahasiswa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paling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sedikit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144 (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seratus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puluh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empat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en-US" sz="2000" b="0" i="0" u="none" strike="noStrike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sks</a:t>
                      </a:r>
                      <a:r>
                        <a:rPr 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9342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36979" y="951707"/>
            <a:ext cx="7492621" cy="987425"/>
          </a:xfrm>
        </p:spPr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0000FF"/>
                </a:solidFill>
              </a:rPr>
              <a:t>Pelampauan</a:t>
            </a:r>
            <a:r>
              <a:rPr lang="en-US" sz="2800" b="1" dirty="0">
                <a:solidFill>
                  <a:srgbClr val="0000FF"/>
                </a:solidFill>
              </a:rPr>
              <a:t> SN-</a:t>
            </a:r>
            <a:r>
              <a:rPr lang="en-US" sz="2800" b="1" dirty="0" err="1">
                <a:solidFill>
                  <a:srgbClr val="0000FF"/>
                </a:solidFill>
              </a:rPr>
              <a:t>Dikti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secara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</a:rPr>
              <a:t>Kuantitatif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0000FF"/>
                </a:solidFill>
              </a:rPr>
              <a:t>(</a:t>
            </a:r>
            <a:r>
              <a:rPr lang="en-US" sz="2800" b="1" dirty="0" err="1">
                <a:solidFill>
                  <a:srgbClr val="0000FF"/>
                </a:solidFill>
              </a:rPr>
              <a:t>sering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disebut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juga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pelampauan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err="1">
                <a:solidFill>
                  <a:srgbClr val="0000FF"/>
                </a:solidFill>
              </a:rPr>
              <a:t>secara</a:t>
            </a:r>
            <a:r>
              <a:rPr lang="en-US" sz="2800" b="1" dirty="0">
                <a:solidFill>
                  <a:srgbClr val="0000FF"/>
                </a:solidFill>
              </a:rPr>
              <a:t> horizontal)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7797" y="2113599"/>
            <a:ext cx="8135203" cy="4137025"/>
          </a:xfrm>
        </p:spPr>
        <p:txBody>
          <a:bodyPr>
            <a:normAutofit lnSpcReduction="10000"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Pelampauan</a:t>
            </a:r>
            <a:r>
              <a:rPr lang="en-US" sz="2800" b="1" dirty="0">
                <a:solidFill>
                  <a:srgbClr val="FF0000"/>
                </a:solidFill>
              </a:rPr>
              <a:t> SN-</a:t>
            </a:r>
            <a:r>
              <a:rPr lang="en-US" sz="2800" b="1" dirty="0" err="1">
                <a:solidFill>
                  <a:srgbClr val="FF0000"/>
                </a:solidFill>
              </a:rPr>
              <a:t>Dikti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secara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kuantitatif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adalah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standar</a:t>
            </a:r>
            <a:r>
              <a:rPr lang="en-US" sz="2800" b="1" dirty="0">
                <a:solidFill>
                  <a:srgbClr val="FF0000"/>
                </a:solidFill>
              </a:rPr>
              <a:t> di </a:t>
            </a:r>
            <a:r>
              <a:rPr lang="en-US" sz="2800" b="1" dirty="0" err="1">
                <a:solidFill>
                  <a:srgbClr val="FF0000"/>
                </a:solidFill>
              </a:rPr>
              <a:t>luar</a:t>
            </a:r>
            <a:r>
              <a:rPr lang="en-US" sz="2800" b="1" dirty="0">
                <a:solidFill>
                  <a:srgbClr val="FF0000"/>
                </a:solidFill>
              </a:rPr>
              <a:t> yang </a:t>
            </a:r>
            <a:r>
              <a:rPr lang="en-US" sz="2800" b="1" dirty="0" err="1">
                <a:solidFill>
                  <a:srgbClr val="FF0000"/>
                </a:solidFill>
              </a:rPr>
              <a:t>diatur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dalam</a:t>
            </a:r>
            <a:r>
              <a:rPr lang="en-US" sz="2800" b="1" dirty="0">
                <a:solidFill>
                  <a:srgbClr val="FF0000"/>
                </a:solidFill>
              </a:rPr>
              <a:t> SN-</a:t>
            </a:r>
            <a:r>
              <a:rPr lang="en-US" sz="2800" b="1" dirty="0" err="1">
                <a:solidFill>
                  <a:srgbClr val="FF0000"/>
                </a:solidFill>
              </a:rPr>
              <a:t>Dikti</a:t>
            </a:r>
            <a:endParaRPr lang="en-US" sz="2800" b="1" dirty="0">
              <a:solidFill>
                <a:srgbClr val="FF0000"/>
              </a:solidFill>
            </a:endParaRPr>
          </a:p>
          <a:p>
            <a:r>
              <a:rPr lang="id-ID" sz="2800" dirty="0"/>
              <a:t>m</a:t>
            </a:r>
            <a:r>
              <a:rPr lang="en-US" sz="2800" dirty="0" err="1"/>
              <a:t>isalnya</a:t>
            </a:r>
            <a:r>
              <a:rPr lang="en-US" sz="2800" dirty="0"/>
              <a:t>, </a:t>
            </a:r>
            <a:r>
              <a:rPr lang="en-US" sz="2800" dirty="0" err="1"/>
              <a:t>dalam</a:t>
            </a:r>
            <a:r>
              <a:rPr lang="en-US" sz="2800" dirty="0"/>
              <a:t> SN </a:t>
            </a:r>
            <a:r>
              <a:rPr lang="en-US" sz="2800" dirty="0" err="1"/>
              <a:t>Dikti</a:t>
            </a:r>
            <a:r>
              <a:rPr lang="en-US" sz="2800" dirty="0"/>
              <a:t> </a:t>
            </a:r>
            <a:r>
              <a:rPr lang="en-US" sz="2800" dirty="0" err="1"/>
              <a:t>tidak</a:t>
            </a:r>
            <a:r>
              <a:rPr lang="en-US" sz="2800" dirty="0"/>
              <a:t> </a:t>
            </a:r>
            <a:r>
              <a:rPr lang="en-US" sz="2800" dirty="0" err="1"/>
              <a:t>diatur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en-US" sz="2800" dirty="0" err="1"/>
              <a:t>kerjasama</a:t>
            </a:r>
            <a:r>
              <a:rPr lang="en-US" sz="2800" dirty="0"/>
              <a:t>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; </a:t>
            </a:r>
            <a:r>
              <a:rPr lang="en-US" sz="2800" dirty="0" err="1"/>
              <a:t>maka</a:t>
            </a:r>
            <a:r>
              <a:rPr lang="en-US" sz="2800" dirty="0"/>
              <a:t> </a:t>
            </a:r>
            <a:r>
              <a:rPr lang="en-US" sz="2800" dirty="0" err="1"/>
              <a:t>penetapan</a:t>
            </a:r>
            <a:r>
              <a:rPr lang="en-US" sz="2800" dirty="0"/>
              <a:t> </a:t>
            </a:r>
            <a:r>
              <a:rPr lang="en-US" sz="2800" dirty="0" err="1"/>
              <a:t>standar</a:t>
            </a:r>
            <a:r>
              <a:rPr lang="en-US" sz="2800" dirty="0"/>
              <a:t> </a:t>
            </a:r>
            <a:r>
              <a:rPr lang="id-ID" sz="2800" dirty="0"/>
              <a:t>VMTS dan Mahasiswa</a:t>
            </a:r>
            <a:r>
              <a:rPr lang="en-US" sz="2800" dirty="0"/>
              <a:t> </a:t>
            </a:r>
            <a:r>
              <a:rPr lang="en-US" sz="2800" dirty="0" err="1"/>
              <a:t>perguruan</a:t>
            </a:r>
            <a:r>
              <a:rPr lang="en-US" sz="2800" dirty="0"/>
              <a:t> </a:t>
            </a:r>
            <a:r>
              <a:rPr lang="en-US" sz="2800" dirty="0" err="1"/>
              <a:t>tinggi</a:t>
            </a:r>
            <a:r>
              <a:rPr lang="en-US" sz="2800" dirty="0"/>
              <a:t> </a:t>
            </a:r>
            <a:r>
              <a:rPr lang="en-US" sz="2800" dirty="0" err="1"/>
              <a:t>oleh</a:t>
            </a:r>
            <a:r>
              <a:rPr lang="en-US" sz="2800" dirty="0"/>
              <a:t> PT </a:t>
            </a:r>
            <a:r>
              <a:rPr lang="en-US" sz="2800" dirty="0" err="1"/>
              <a:t>merupaka</a:t>
            </a:r>
            <a:r>
              <a:rPr lang="id-ID" sz="2800" dirty="0"/>
              <a:t>n</a:t>
            </a:r>
            <a:r>
              <a:rPr lang="en-US" sz="2800" dirty="0"/>
              <a:t> </a:t>
            </a:r>
            <a:r>
              <a:rPr lang="en-US" sz="2800" dirty="0" err="1"/>
              <a:t>pelampauan</a:t>
            </a:r>
            <a:r>
              <a:rPr lang="en-US" sz="2800" dirty="0"/>
              <a:t> </a:t>
            </a:r>
            <a:r>
              <a:rPr lang="en-US" sz="2800" dirty="0" err="1"/>
              <a:t>terhadap</a:t>
            </a:r>
            <a:r>
              <a:rPr lang="en-US" sz="2800" dirty="0"/>
              <a:t> SN-</a:t>
            </a:r>
            <a:r>
              <a:rPr lang="en-US" sz="2800" dirty="0" err="1"/>
              <a:t>Dikti</a:t>
            </a:r>
            <a:endParaRPr lang="en-US" sz="2800" dirty="0"/>
          </a:p>
          <a:p>
            <a:r>
              <a:rPr lang="en-US" sz="2800" dirty="0" err="1"/>
              <a:t>Contoh</a:t>
            </a:r>
            <a:r>
              <a:rPr lang="en-US" sz="2800" dirty="0"/>
              <a:t> lain:</a:t>
            </a:r>
          </a:p>
          <a:p>
            <a:pPr lvl="1"/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penetapan</a:t>
            </a:r>
            <a:r>
              <a:rPr lang="en-US" dirty="0"/>
              <a:t> </a:t>
            </a:r>
            <a:r>
              <a:rPr lang="en-US" dirty="0" err="1"/>
              <a:t>visi</a:t>
            </a:r>
            <a:r>
              <a:rPr lang="en-US" dirty="0"/>
              <a:t> – </a:t>
            </a:r>
            <a:r>
              <a:rPr lang="en-US" dirty="0" err="1"/>
              <a:t>misi</a:t>
            </a:r>
            <a:r>
              <a:rPr lang="en-US" dirty="0"/>
              <a:t> </a:t>
            </a:r>
            <a:r>
              <a:rPr lang="id-ID" dirty="0"/>
              <a:t>UPPS</a:t>
            </a:r>
            <a:endParaRPr lang="en-US" dirty="0"/>
          </a:p>
          <a:p>
            <a:pPr lvl="1"/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penerimaan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baru</a:t>
            </a:r>
            <a:endParaRPr lang="en-US" dirty="0"/>
          </a:p>
          <a:p>
            <a:pPr lvl="1"/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i="1" dirty="0"/>
              <a:t>income generating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0"/>
            <a:ext cx="6858000" cy="685800"/>
            <a:chOff x="0" y="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620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1604" y="0"/>
              <a:ext cx="7572396" cy="68580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            </a:t>
              </a:r>
              <a:r>
                <a:rPr lang="en-US" sz="2000" b="1" dirty="0" err="1"/>
                <a:t>Kementerian</a:t>
              </a:r>
              <a:r>
                <a:rPr lang="en-US" sz="2000" b="1" dirty="0"/>
                <a:t> </a:t>
              </a:r>
              <a:r>
                <a:rPr lang="en-US" sz="2000" b="1" dirty="0" err="1"/>
                <a:t>Riset</a:t>
              </a:r>
              <a:r>
                <a:rPr lang="en-US" sz="2000" b="1" dirty="0"/>
                <a:t>, </a:t>
              </a:r>
              <a:r>
                <a:rPr lang="en-US" sz="2000" b="1" dirty="0" err="1"/>
                <a:t>Teknologi</a:t>
              </a:r>
              <a:r>
                <a:rPr lang="en-US" sz="2000" b="1" dirty="0"/>
                <a:t>, dan </a:t>
              </a:r>
              <a:r>
                <a:rPr lang="en-US" sz="2000" b="1" dirty="0" err="1"/>
                <a:t>Pendidikan</a:t>
              </a:r>
              <a:r>
                <a:rPr lang="en-US" sz="2000" b="1" dirty="0"/>
                <a:t> </a:t>
              </a:r>
              <a:r>
                <a:rPr lang="en-US" sz="2000" b="1" dirty="0" err="1"/>
                <a:t>Tinggi</a:t>
              </a:r>
              <a:endParaRPr lang="en-US" b="1" dirty="0"/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0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350363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43000" y="923436"/>
            <a:ext cx="6172200" cy="796925"/>
          </a:xfrm>
        </p:spPr>
        <p:txBody>
          <a:bodyPr/>
          <a:lstStyle/>
          <a:p>
            <a:r>
              <a:rPr lang="en-US" dirty="0" err="1">
                <a:solidFill>
                  <a:srgbClr val="0000FF"/>
                </a:solidFill>
              </a:rPr>
              <a:t>Standar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err="1">
                <a:solidFill>
                  <a:srgbClr val="0000FF"/>
                </a:solidFill>
              </a:rPr>
              <a:t>Turunan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87103" y="1650229"/>
            <a:ext cx="7751929" cy="1512887"/>
          </a:xfrm>
        </p:spPr>
        <p:txBody>
          <a:bodyPr>
            <a:norm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Standar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turunan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adalah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standar-standar</a:t>
            </a:r>
            <a:r>
              <a:rPr lang="en-US" sz="2400" b="1" dirty="0">
                <a:solidFill>
                  <a:srgbClr val="FF0000"/>
                </a:solidFill>
              </a:rPr>
              <a:t> yang </a:t>
            </a:r>
            <a:r>
              <a:rPr lang="en-US" sz="2400" b="1" dirty="0" err="1">
                <a:solidFill>
                  <a:srgbClr val="FF0000"/>
                </a:solidFill>
              </a:rPr>
              <a:t>ditetapkan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secara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lebih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spesifik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pada</a:t>
            </a:r>
            <a:r>
              <a:rPr lang="en-US" sz="2400" b="1" dirty="0">
                <a:solidFill>
                  <a:srgbClr val="FF0000"/>
                </a:solidFill>
              </a:rPr>
              <a:t> level yang </a:t>
            </a:r>
            <a:r>
              <a:rPr lang="en-US" sz="2400" b="1" dirty="0" err="1">
                <a:solidFill>
                  <a:srgbClr val="FF0000"/>
                </a:solidFill>
              </a:rPr>
              <a:t>lebih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rendah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untuk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menjamin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terpenuhinya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standar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induk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pada</a:t>
            </a:r>
            <a:r>
              <a:rPr lang="en-US" sz="2400" b="1" dirty="0">
                <a:solidFill>
                  <a:srgbClr val="FF0000"/>
                </a:solidFill>
              </a:rPr>
              <a:t> level yang </a:t>
            </a:r>
            <a:r>
              <a:rPr lang="en-US" sz="2400" b="1" dirty="0" err="1">
                <a:solidFill>
                  <a:srgbClr val="FF0000"/>
                </a:solidFill>
              </a:rPr>
              <a:t>lebih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tinggi</a:t>
            </a:r>
            <a:r>
              <a:rPr lang="en-US" sz="2400" b="1" dirty="0">
                <a:solidFill>
                  <a:srgbClr val="FF0000"/>
                </a:solidFill>
              </a:rPr>
              <a:t> (</a:t>
            </a:r>
            <a:r>
              <a:rPr lang="en-US" sz="2400" b="1" dirty="0" err="1">
                <a:solidFill>
                  <a:srgbClr val="FF0000"/>
                </a:solidFill>
              </a:rPr>
              <a:t>lebih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luas</a:t>
            </a:r>
            <a:r>
              <a:rPr lang="en-US" sz="2400" b="1" dirty="0">
                <a:solidFill>
                  <a:srgbClr val="FF0000"/>
                </a:solidFill>
              </a:rPr>
              <a:t>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143000" y="0"/>
            <a:ext cx="6858000" cy="685800"/>
            <a:chOff x="0" y="0"/>
            <a:chExt cx="9144000" cy="6858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762000" cy="685800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71604" y="0"/>
              <a:ext cx="7572396" cy="685800"/>
            </a:xfrm>
            <a:prstGeom prst="rect">
              <a:avLst/>
            </a:prstGeom>
            <a:solidFill>
              <a:srgbClr val="1737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/>
                <a:t>            </a:t>
              </a:r>
              <a:r>
                <a:rPr lang="en-US" sz="2000" b="1" dirty="0" err="1"/>
                <a:t>Kementerian</a:t>
              </a:r>
              <a:r>
                <a:rPr lang="en-US" sz="2000" b="1" dirty="0"/>
                <a:t> </a:t>
              </a:r>
              <a:r>
                <a:rPr lang="en-US" sz="2000" b="1" dirty="0" err="1"/>
                <a:t>Riset</a:t>
              </a:r>
              <a:r>
                <a:rPr lang="en-US" sz="2000" b="1" dirty="0"/>
                <a:t>, </a:t>
              </a:r>
              <a:r>
                <a:rPr lang="en-US" sz="2000" b="1" dirty="0" err="1"/>
                <a:t>Teknologi</a:t>
              </a:r>
              <a:r>
                <a:rPr lang="en-US" sz="2000" b="1" dirty="0"/>
                <a:t>, dan </a:t>
              </a:r>
              <a:r>
                <a:rPr lang="en-US" sz="2000" b="1" dirty="0" err="1"/>
                <a:t>Pendidikan</a:t>
              </a:r>
              <a:r>
                <a:rPr lang="en-US" sz="2000" b="1" dirty="0"/>
                <a:t> </a:t>
              </a:r>
              <a:r>
                <a:rPr lang="en-US" sz="2000" b="1" dirty="0" err="1"/>
                <a:t>Tinggi</a:t>
              </a:r>
              <a:endParaRPr lang="en-US" b="1" dirty="0"/>
            </a:p>
          </p:txBody>
        </p:sp>
        <p:pic>
          <p:nvPicPr>
            <p:cNvPr id="7" name="Picture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0"/>
              <a:ext cx="914400" cy="685800"/>
            </a:xfrm>
            <a:prstGeom prst="rect">
              <a:avLst/>
            </a:prstGeom>
            <a:noFill/>
            <a:ln>
              <a:noFill/>
            </a:ln>
          </p:spPr>
        </p:pic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8576699"/>
              </p:ext>
            </p:extLst>
          </p:nvPr>
        </p:nvGraphicFramePr>
        <p:xfrm>
          <a:off x="805218" y="3459297"/>
          <a:ext cx="7929349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0649">
                  <a:extLst>
                    <a:ext uri="{9D8B030D-6E8A-4147-A177-3AD203B41FA5}">
                      <a16:colId xmlns:a16="http://schemas.microsoft.com/office/drawing/2014/main" val="1274232106"/>
                    </a:ext>
                  </a:extLst>
                </a:gridCol>
                <a:gridCol w="4338700">
                  <a:extLst>
                    <a:ext uri="{9D8B030D-6E8A-4147-A177-3AD203B41FA5}">
                      <a16:colId xmlns:a16="http://schemas.microsoft.com/office/drawing/2014/main" val="111691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Induk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Turunan</a:t>
                      </a:r>
                      <a:endParaRPr lang="en-US" sz="20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96875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 </a:t>
                      </a: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penilaian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pembelajaran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28600" indent="-228600"/>
                      <a:r>
                        <a:rPr lang="en-US" sz="2000" dirty="0"/>
                        <a:t>-   </a:t>
                      </a: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penyelenggaraan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ujian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tulis</a:t>
                      </a:r>
                      <a:endParaRPr lang="en-US" sz="2000" dirty="0"/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penyelengaraan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ujian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praktek</a:t>
                      </a:r>
                      <a:endParaRPr lang="en-US" sz="2000" dirty="0"/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pelaksanaan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ujian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skripsi</a:t>
                      </a:r>
                      <a:r>
                        <a:rPr lang="en-US" sz="2000" dirty="0"/>
                        <a:t> 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3133786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- </a:t>
                      </a: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proses </a:t>
                      </a:r>
                      <a:r>
                        <a:rPr lang="en-US" sz="2000" dirty="0" err="1"/>
                        <a:t>pembelajaran</a:t>
                      </a:r>
                      <a:endParaRPr lang="en-US" sz="2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228600" indent="-228600">
                        <a:buFontTx/>
                        <a:buChar char="-"/>
                      </a:pP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penyelenggaraan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perkuliahan</a:t>
                      </a:r>
                      <a:endParaRPr lang="en-US" sz="2000" dirty="0"/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penyelenggaraan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praktikum</a:t>
                      </a:r>
                      <a:endParaRPr lang="en-US" sz="2000" dirty="0"/>
                    </a:p>
                    <a:p>
                      <a:pPr marL="228600" indent="-228600">
                        <a:buFontTx/>
                        <a:buChar char="-"/>
                      </a:pPr>
                      <a:r>
                        <a:rPr lang="en-US" sz="2000" dirty="0" err="1"/>
                        <a:t>Standar</a:t>
                      </a:r>
                      <a:r>
                        <a:rPr lang="en-US" sz="2000" dirty="0"/>
                        <a:t> </a:t>
                      </a:r>
                      <a:r>
                        <a:rPr lang="en-US" sz="2000" dirty="0" err="1"/>
                        <a:t>penyelenggaraan</a:t>
                      </a:r>
                      <a:r>
                        <a:rPr lang="en-US" sz="2000" dirty="0"/>
                        <a:t> field trip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4105050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723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B3DA7-2DA1-4847-9B40-17D475AF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0"/>
            <a:ext cx="8025386" cy="1325563"/>
          </a:xfrm>
        </p:spPr>
        <p:txBody>
          <a:bodyPr>
            <a:normAutofit/>
          </a:bodyPr>
          <a:lstStyle/>
          <a:p>
            <a:r>
              <a:rPr lang="en-ID" b="1" dirty="0" err="1"/>
              <a:t>Indikator</a:t>
            </a:r>
            <a:r>
              <a:rPr lang="en-ID" b="1" dirty="0"/>
              <a:t> </a:t>
            </a:r>
            <a:r>
              <a:rPr lang="en-ID" b="1" dirty="0" err="1"/>
              <a:t>Kinerja</a:t>
            </a:r>
            <a:r>
              <a:rPr lang="en-ID" b="1" dirty="0"/>
              <a:t> </a:t>
            </a:r>
            <a:r>
              <a:rPr lang="en-ID" b="1" dirty="0" err="1"/>
              <a:t>Tambahan</a:t>
            </a:r>
            <a:endParaRPr lang="en-ID" b="1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443E314-C3D2-47D1-9F29-63044F74D910}"/>
              </a:ext>
            </a:extLst>
          </p:cNvPr>
          <p:cNvGrpSpPr/>
          <p:nvPr/>
        </p:nvGrpSpPr>
        <p:grpSpPr>
          <a:xfrm>
            <a:off x="709684" y="1224817"/>
            <a:ext cx="8114159" cy="5126120"/>
            <a:chOff x="3630774" y="1123837"/>
            <a:chExt cx="8134350" cy="449048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18B33C23-DF9A-42FF-A2C5-59BB46B459C4}"/>
                </a:ext>
              </a:extLst>
            </p:cNvPr>
            <p:cNvSpPr txBox="1"/>
            <p:nvPr/>
          </p:nvSpPr>
          <p:spPr>
            <a:xfrm>
              <a:off x="3649825" y="1342913"/>
              <a:ext cx="3390900" cy="62010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SN DIKTI = standar minimal Pendidikan Tinggi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3984605-9C51-49C8-B7FA-F89E520297E3}"/>
                </a:ext>
              </a:extLst>
            </p:cNvPr>
            <p:cNvSpPr txBox="1"/>
            <p:nvPr/>
          </p:nvSpPr>
          <p:spPr>
            <a:xfrm>
              <a:off x="3649825" y="2155068"/>
              <a:ext cx="3390898" cy="62010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Standar Pendidikan Tinggi </a:t>
              </a:r>
            </a:p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di Perguruan Tinggi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092BA07-3EB0-48B1-A558-30F99F3EF566}"/>
                </a:ext>
              </a:extLst>
            </p:cNvPr>
            <p:cNvSpPr txBox="1"/>
            <p:nvPr/>
          </p:nvSpPr>
          <p:spPr>
            <a:xfrm>
              <a:off x="3630774" y="2981600"/>
              <a:ext cx="3409950" cy="88972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Standar Pendidikan Tinggi </a:t>
              </a:r>
            </a:p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berdasarkan kriteria BAN PT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6" name="Chevron 7">
              <a:extLst>
                <a:ext uri="{FF2B5EF4-FFF2-40B4-BE49-F238E27FC236}">
                  <a16:creationId xmlns:a16="http://schemas.microsoft.com/office/drawing/2014/main" id="{DC416572-1A10-425C-85A5-141CF09C8C05}"/>
                </a:ext>
              </a:extLst>
            </p:cNvPr>
            <p:cNvSpPr/>
            <p:nvPr/>
          </p:nvSpPr>
          <p:spPr>
            <a:xfrm>
              <a:off x="7375818" y="1123837"/>
              <a:ext cx="571300" cy="2610237"/>
            </a:xfrm>
            <a:prstGeom prst="chevron">
              <a:avLst>
                <a:gd name="adj" fmla="val 65391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schemeClr val="tx1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20F85F3-F5A8-49B7-9E43-A0E1E369391A}"/>
                </a:ext>
              </a:extLst>
            </p:cNvPr>
            <p:cNvSpPr txBox="1"/>
            <p:nvPr/>
          </p:nvSpPr>
          <p:spPr>
            <a:xfrm>
              <a:off x="8147815" y="1123838"/>
              <a:ext cx="3390900" cy="1213255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</a:rPr>
                <a:t>Indikator Kinerja Utama pada Setiap Kriteria Akreditasi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8" name="Down Arrow 9">
              <a:extLst>
                <a:ext uri="{FF2B5EF4-FFF2-40B4-BE49-F238E27FC236}">
                  <a16:creationId xmlns:a16="http://schemas.microsoft.com/office/drawing/2014/main" id="{ED4394E4-F015-4623-9D94-0DD13FEDDFD2}"/>
                </a:ext>
              </a:extLst>
            </p:cNvPr>
            <p:cNvSpPr/>
            <p:nvPr/>
          </p:nvSpPr>
          <p:spPr>
            <a:xfrm>
              <a:off x="9279099" y="2363054"/>
              <a:ext cx="981075" cy="5526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C9BDA46-F589-43BB-8745-4051EA89FE2D}"/>
                </a:ext>
              </a:extLst>
            </p:cNvPr>
            <p:cNvSpPr txBox="1"/>
            <p:nvPr/>
          </p:nvSpPr>
          <p:spPr>
            <a:xfrm>
              <a:off x="8074186" y="3087742"/>
              <a:ext cx="1776413" cy="88972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Standar turunan IKU</a:t>
              </a:r>
            </a:p>
            <a:p>
              <a:pPr algn="ctr"/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096CC9-05BA-4827-ACD7-E9BFEC30F8CA}"/>
                </a:ext>
              </a:extLst>
            </p:cNvPr>
            <p:cNvSpPr txBox="1"/>
            <p:nvPr/>
          </p:nvSpPr>
          <p:spPr>
            <a:xfrm>
              <a:off x="9988711" y="3097267"/>
              <a:ext cx="1776413" cy="889721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chemeClr val="bg1"/>
                  </a:solidFill>
                </a:rPr>
                <a:t>Standar tambahan selain IKU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F1AA42-F6C1-4C89-B4B7-3F3B0BA149B0}"/>
                </a:ext>
              </a:extLst>
            </p:cNvPr>
            <p:cNvSpPr txBox="1"/>
            <p:nvPr/>
          </p:nvSpPr>
          <p:spPr>
            <a:xfrm>
              <a:off x="8374224" y="4778519"/>
              <a:ext cx="3390900" cy="83579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800" dirty="0">
                  <a:solidFill>
                    <a:schemeClr val="bg1"/>
                  </a:solidFill>
                </a:rPr>
                <a:t>Indikator Kinerja Tambahan</a:t>
              </a:r>
              <a:endParaRPr 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2" name="Down Arrow 13">
              <a:extLst>
                <a:ext uri="{FF2B5EF4-FFF2-40B4-BE49-F238E27FC236}">
                  <a16:creationId xmlns:a16="http://schemas.microsoft.com/office/drawing/2014/main" id="{BB9272B0-A080-4935-9034-734F41C1802A}"/>
                </a:ext>
              </a:extLst>
            </p:cNvPr>
            <p:cNvSpPr/>
            <p:nvPr/>
          </p:nvSpPr>
          <p:spPr>
            <a:xfrm>
              <a:off x="9412449" y="4106129"/>
              <a:ext cx="981075" cy="552645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2118976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011" y="515254"/>
            <a:ext cx="2142699" cy="5631076"/>
          </a:xfrm>
        </p:spPr>
        <p:txBody>
          <a:bodyPr>
            <a:noAutofit/>
          </a:bodyPr>
          <a:lstStyle/>
          <a:p>
            <a:r>
              <a:rPr lang="en-ID" sz="3200" b="1" dirty="0"/>
              <a:t>C.2 Tata </a:t>
            </a:r>
            <a:r>
              <a:rPr lang="en-ID" sz="3200" b="1" dirty="0" err="1"/>
              <a:t>Pamong</a:t>
            </a:r>
            <a:r>
              <a:rPr lang="en-ID" sz="3200" b="1" dirty="0"/>
              <a:t>, Tata </a:t>
            </a:r>
            <a:r>
              <a:rPr lang="en-ID" sz="3200" b="1" dirty="0" err="1"/>
              <a:t>Kelola</a:t>
            </a:r>
            <a:r>
              <a:rPr lang="en-ID" sz="3200" b="1" dirty="0"/>
              <a:t>, dan </a:t>
            </a:r>
            <a:r>
              <a:rPr lang="en-ID" sz="3200" b="1" dirty="0" err="1"/>
              <a:t>Kerjasama</a:t>
            </a:r>
            <a:br>
              <a:rPr lang="en-ID" sz="3200" b="1" dirty="0"/>
            </a:br>
            <a:r>
              <a:rPr lang="en-ID" sz="3200" b="1" dirty="0"/>
              <a:t>…</a:t>
            </a:r>
            <a:br>
              <a:rPr lang="en-ID" sz="3200" b="1" dirty="0"/>
            </a:br>
            <a:r>
              <a:rPr lang="en-ID" sz="3200" b="1" dirty="0"/>
              <a:t>...</a:t>
            </a:r>
            <a:br>
              <a:rPr lang="en-ID" sz="3200" b="1" dirty="0"/>
            </a:br>
            <a:r>
              <a:rPr lang="en-ID" sz="3200" b="1" dirty="0"/>
              <a:t>C.8 </a:t>
            </a:r>
            <a:r>
              <a:rPr lang="en-ID" sz="3200" b="1" dirty="0" err="1"/>
              <a:t>Pengabdian</a:t>
            </a:r>
            <a:r>
              <a:rPr lang="en-ID" sz="3200" b="1" dirty="0"/>
              <a:t> </a:t>
            </a:r>
            <a:r>
              <a:rPr lang="en-ID" sz="3200" b="1" dirty="0" err="1"/>
              <a:t>kepada</a:t>
            </a:r>
            <a:r>
              <a:rPr lang="en-ID" sz="3200" b="1" dirty="0"/>
              <a:t> Masyarakat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BD93E-41E7-4DD2-BCCE-7C50E73D7929}"/>
              </a:ext>
            </a:extLst>
          </p:cNvPr>
          <p:cNvSpPr txBox="1">
            <a:spLocks/>
          </p:cNvSpPr>
          <p:nvPr/>
        </p:nvSpPr>
        <p:spPr>
          <a:xfrm>
            <a:off x="2551437" y="1093195"/>
            <a:ext cx="6278664" cy="292676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bg1"/>
                </a:solidFill>
              </a:rPr>
              <a:t>Berisi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ketidakberhasilan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tepat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dievaluasi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identifikasi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pendukung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penghambat</a:t>
            </a:r>
            <a:r>
              <a:rPr lang="id-ID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lanjut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UPPS.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80A9890-312A-4ECF-98D1-CD0BD8188DF2}"/>
              </a:ext>
            </a:extLst>
          </p:cNvPr>
          <p:cNvSpPr txBox="1">
            <a:spLocks/>
          </p:cNvSpPr>
          <p:nvPr/>
        </p:nvSpPr>
        <p:spPr>
          <a:xfrm>
            <a:off x="2551437" y="210561"/>
            <a:ext cx="6278664" cy="749299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6. </a:t>
            </a:r>
            <a:r>
              <a:rPr lang="en-US" sz="3200" b="1" dirty="0" err="1"/>
              <a:t>Evaluasi</a:t>
            </a:r>
            <a:r>
              <a:rPr lang="en-US" sz="3200" b="1" dirty="0"/>
              <a:t> </a:t>
            </a:r>
            <a:r>
              <a:rPr lang="en-US" sz="3200" b="1" dirty="0" err="1"/>
              <a:t>Capaian</a:t>
            </a:r>
            <a:r>
              <a:rPr lang="en-US" sz="3200" b="1" dirty="0"/>
              <a:t> </a:t>
            </a:r>
            <a:r>
              <a:rPr lang="en-US" sz="3200" b="1" dirty="0" err="1"/>
              <a:t>Kinerja</a:t>
            </a:r>
            <a:endParaRPr lang="en-US" sz="3200" b="1" i="1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1B73E21-BD45-44BC-8729-0500C4FE09B9}"/>
              </a:ext>
            </a:extLst>
          </p:cNvPr>
          <p:cNvSpPr txBox="1">
            <a:spLocks/>
          </p:cNvSpPr>
          <p:nvPr/>
        </p:nvSpPr>
        <p:spPr>
          <a:xfrm>
            <a:off x="2579428" y="5078856"/>
            <a:ext cx="6278664" cy="171090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dirty="0" err="1">
                <a:solidFill>
                  <a:schemeClr val="bg1"/>
                </a:solidFill>
              </a:rPr>
              <a:t>Berisi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bukti</a:t>
            </a:r>
            <a:r>
              <a:rPr lang="en-US" dirty="0">
                <a:solidFill>
                  <a:schemeClr val="bg1"/>
                </a:solidFill>
              </a:rPr>
              <a:t> sahih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implementasi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penjaminan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mutu</a:t>
            </a:r>
            <a:r>
              <a:rPr lang="en-US" dirty="0">
                <a:solidFill>
                  <a:schemeClr val="bg1"/>
                </a:solidFill>
              </a:rPr>
              <a:t> di UPPS yang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perguruan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(KRITERIA)</a:t>
            </a:r>
            <a:r>
              <a:rPr lang="en-US" dirty="0">
                <a:solidFill>
                  <a:schemeClr val="bg1"/>
                </a:solidFill>
              </a:rPr>
              <a:t>, yang </a:t>
            </a:r>
            <a:r>
              <a:rPr lang="en-US" dirty="0" err="1">
                <a:solidFill>
                  <a:schemeClr val="bg1"/>
                </a:solidFill>
              </a:rPr>
              <a:t>mengikuti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siklus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penetapan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pelaksanaan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pengendalian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perbaikan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berkelanjutan</a:t>
            </a:r>
            <a:r>
              <a:rPr lang="en-US" dirty="0">
                <a:solidFill>
                  <a:schemeClr val="bg1"/>
                </a:solidFill>
              </a:rPr>
              <a:t> (PPEPP).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1EB01544-9360-4C3B-B018-4C0D04B185B8}"/>
              </a:ext>
            </a:extLst>
          </p:cNvPr>
          <p:cNvSpPr txBox="1">
            <a:spLocks/>
          </p:cNvSpPr>
          <p:nvPr/>
        </p:nvSpPr>
        <p:spPr>
          <a:xfrm>
            <a:off x="2579428" y="4200941"/>
            <a:ext cx="6278664" cy="749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/>
              <a:t>7. Penjaminan Mutu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141115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4" y="638086"/>
            <a:ext cx="2197289" cy="5983168"/>
          </a:xfrm>
        </p:spPr>
        <p:txBody>
          <a:bodyPr>
            <a:normAutofit/>
          </a:bodyPr>
          <a:lstStyle/>
          <a:p>
            <a:r>
              <a:rPr lang="en-ID" sz="3200" b="1" dirty="0"/>
              <a:t>C.2 Tata </a:t>
            </a:r>
            <a:r>
              <a:rPr lang="en-ID" sz="3200" b="1" dirty="0" err="1"/>
              <a:t>Pamong</a:t>
            </a:r>
            <a:r>
              <a:rPr lang="en-ID" sz="3200" b="1" dirty="0"/>
              <a:t>, Tata </a:t>
            </a:r>
            <a:r>
              <a:rPr lang="en-ID" sz="3200" b="1" dirty="0" err="1"/>
              <a:t>Kelola</a:t>
            </a:r>
            <a:r>
              <a:rPr lang="en-ID" sz="3200" b="1" dirty="0"/>
              <a:t>, dan </a:t>
            </a:r>
            <a:r>
              <a:rPr lang="en-ID" sz="3200" b="1" dirty="0" err="1"/>
              <a:t>Kerjasama</a:t>
            </a:r>
            <a:br>
              <a:rPr lang="en-ID" sz="3200" b="1" dirty="0"/>
            </a:br>
            <a:r>
              <a:rPr lang="en-ID" sz="3200" b="1" dirty="0"/>
              <a:t>…</a:t>
            </a:r>
            <a:br>
              <a:rPr lang="en-ID" sz="3200" b="1" dirty="0"/>
            </a:br>
            <a:r>
              <a:rPr lang="en-ID" sz="3200" b="1" dirty="0"/>
              <a:t>...</a:t>
            </a:r>
            <a:br>
              <a:rPr lang="en-ID" sz="3200" b="1" dirty="0"/>
            </a:br>
            <a:r>
              <a:rPr lang="en-ID" sz="3200" b="1" dirty="0"/>
              <a:t>C.8 </a:t>
            </a:r>
            <a:r>
              <a:rPr lang="en-ID" sz="3200" b="1" dirty="0" err="1"/>
              <a:t>Pengabdian</a:t>
            </a:r>
            <a:r>
              <a:rPr lang="en-ID" sz="3200" b="1" dirty="0"/>
              <a:t> </a:t>
            </a:r>
            <a:r>
              <a:rPr lang="en-ID" sz="3200" b="1" dirty="0" err="1"/>
              <a:t>kepada</a:t>
            </a:r>
            <a:r>
              <a:rPr lang="en-ID" sz="3200" b="1" dirty="0"/>
              <a:t> Masyarakat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7BB3AC8-8D26-40C5-9213-9FF987AA7684}"/>
              </a:ext>
            </a:extLst>
          </p:cNvPr>
          <p:cNvSpPr txBox="1">
            <a:spLocks/>
          </p:cNvSpPr>
          <p:nvPr/>
        </p:nvSpPr>
        <p:spPr>
          <a:xfrm>
            <a:off x="2606723" y="1345489"/>
            <a:ext cx="6237026" cy="54101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>
                <a:solidFill>
                  <a:schemeClr val="bg1"/>
                </a:solidFill>
              </a:rPr>
              <a:t>Berisi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deskripsi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mengenai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pengukuran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kepuasan</a:t>
            </a:r>
            <a:r>
              <a:rPr lang="en-US" sz="2400" dirty="0">
                <a:solidFill>
                  <a:schemeClr val="bg1"/>
                </a:solidFill>
              </a:rPr>
              <a:t> para </a:t>
            </a:r>
            <a:r>
              <a:rPr lang="en-US" sz="2400" dirty="0" err="1">
                <a:solidFill>
                  <a:schemeClr val="bg1"/>
                </a:solidFill>
              </a:rPr>
              <a:t>pemangku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kepentingan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terkait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(KRITERIA)</a:t>
            </a:r>
            <a:r>
              <a:rPr lang="en-US" sz="2400" dirty="0">
                <a:solidFill>
                  <a:schemeClr val="bg1"/>
                </a:solidFill>
              </a:rPr>
              <a:t>, yang </a:t>
            </a:r>
            <a:r>
              <a:rPr lang="en-US" sz="2400" dirty="0" err="1">
                <a:solidFill>
                  <a:schemeClr val="bg1"/>
                </a:solidFill>
              </a:rPr>
              <a:t>memenuhi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aspek-aspek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berikut</a:t>
            </a:r>
            <a:r>
              <a:rPr lang="en-US" sz="2400" dirty="0">
                <a:solidFill>
                  <a:schemeClr val="bg1"/>
                </a:solidFill>
              </a:rPr>
              <a:t>:</a:t>
            </a:r>
          </a:p>
          <a:p>
            <a:pPr marL="627062" lvl="1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menggunakan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instrumen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kepuasan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sahih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andal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  <a:p>
            <a:pPr marL="627062" lvl="1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dilaksanakan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berkala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datanya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terekam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komprehensif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  <a:p>
            <a:pPr marL="627062" lvl="1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dianalisis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dengan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metode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tepat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serta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bermanfaat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pengambilan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keputusan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  <a:p>
            <a:pPr marL="627062" lvl="1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review </a:t>
            </a:r>
            <a:r>
              <a:rPr lang="en-US" sz="2000" dirty="0" err="1">
                <a:solidFill>
                  <a:schemeClr val="bg1"/>
                </a:solidFill>
              </a:rPr>
              <a:t>terhadap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pelaksanaan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pengukuran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kepuasan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pemangku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kepentingan</a:t>
            </a:r>
            <a:r>
              <a:rPr lang="en-US" sz="2000" dirty="0">
                <a:solidFill>
                  <a:schemeClr val="bg1"/>
                </a:solidFill>
              </a:rPr>
              <a:t>,</a:t>
            </a:r>
          </a:p>
          <a:p>
            <a:pPr marL="627062" lvl="1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hasilnya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dipublikasikan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mudah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diakses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oleh</a:t>
            </a:r>
            <a:r>
              <a:rPr lang="en-US" sz="2000" dirty="0">
                <a:solidFill>
                  <a:schemeClr val="bg1"/>
                </a:solidFill>
              </a:rPr>
              <a:t> para </a:t>
            </a:r>
            <a:r>
              <a:rPr lang="en-US" sz="2000" dirty="0" err="1">
                <a:solidFill>
                  <a:schemeClr val="bg1"/>
                </a:solidFill>
              </a:rPr>
              <a:t>pemangku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kepentingan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endParaRPr lang="en-US" sz="2000" dirty="0">
              <a:solidFill>
                <a:schemeClr val="bg1"/>
              </a:solidFill>
            </a:endParaRPr>
          </a:p>
          <a:p>
            <a:pPr marL="627062" lvl="1" indent="-342900">
              <a:buClr>
                <a:srgbClr val="FFFF00"/>
              </a:buClr>
              <a:buFont typeface="Wingdings" panose="05000000000000000000" pitchFamily="2" charset="2"/>
              <a:buChar char="§"/>
            </a:pPr>
            <a:r>
              <a:rPr lang="en-US" sz="2000" dirty="0" err="1">
                <a:solidFill>
                  <a:schemeClr val="bg1"/>
                </a:solidFill>
              </a:rPr>
              <a:t>hasil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pengukuran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kepuasan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ditindaklanjuti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untuk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perbaikan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peningkatan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mutu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luaran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secara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berkala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tersistem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128E9F76-F857-4F09-A588-0F2EFB7D8351}"/>
              </a:ext>
            </a:extLst>
          </p:cNvPr>
          <p:cNvSpPr txBox="1">
            <a:spLocks/>
          </p:cNvSpPr>
          <p:nvPr/>
        </p:nvSpPr>
        <p:spPr>
          <a:xfrm>
            <a:off x="2606723" y="427598"/>
            <a:ext cx="6237025" cy="74929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8. </a:t>
            </a:r>
            <a:r>
              <a:rPr lang="en-US" sz="3200" b="1" dirty="0" err="1"/>
              <a:t>Kepuasan</a:t>
            </a:r>
            <a:r>
              <a:rPr lang="en-US" sz="3200" b="1" dirty="0"/>
              <a:t> </a:t>
            </a:r>
            <a:r>
              <a:rPr lang="en-US" sz="3200" b="1" dirty="0" err="1"/>
              <a:t>Pengguna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3600153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845811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ID" sz="3200" b="1" dirty="0"/>
              <a:t>C.2 Tata </a:t>
            </a:r>
            <a:r>
              <a:rPr lang="en-ID" sz="3200" b="1" dirty="0" err="1"/>
              <a:t>Pamong</a:t>
            </a:r>
            <a:r>
              <a:rPr lang="en-ID" sz="3200" b="1" dirty="0"/>
              <a:t>, Tata </a:t>
            </a:r>
            <a:r>
              <a:rPr lang="en-ID" sz="3200" b="1" dirty="0" err="1"/>
              <a:t>Kelola</a:t>
            </a:r>
            <a:r>
              <a:rPr lang="en-ID" sz="3200" b="1" dirty="0"/>
              <a:t>, dan </a:t>
            </a:r>
            <a:r>
              <a:rPr lang="en-ID" sz="3200" b="1" dirty="0" err="1"/>
              <a:t>Kerjasama</a:t>
            </a:r>
            <a:br>
              <a:rPr lang="en-ID" sz="3200" b="1" dirty="0"/>
            </a:br>
            <a:r>
              <a:rPr lang="en-ID" sz="3200" b="1" dirty="0"/>
              <a:t>…</a:t>
            </a:r>
            <a:br>
              <a:rPr lang="en-ID" sz="3200" b="1" dirty="0"/>
            </a:br>
            <a:r>
              <a:rPr lang="en-ID" sz="3200" b="1" dirty="0"/>
              <a:t>...</a:t>
            </a:r>
            <a:br>
              <a:rPr lang="en-ID" sz="3200" b="1" dirty="0"/>
            </a:br>
            <a:r>
              <a:rPr lang="en-ID" sz="3200" b="1" dirty="0"/>
              <a:t>C.8 </a:t>
            </a:r>
            <a:r>
              <a:rPr lang="en-ID" sz="3200" b="1" dirty="0" err="1"/>
              <a:t>Pengabdian</a:t>
            </a:r>
            <a:r>
              <a:rPr lang="en-ID" sz="3200" b="1" dirty="0"/>
              <a:t> </a:t>
            </a:r>
            <a:r>
              <a:rPr lang="en-ID" sz="3200" b="1" dirty="0" err="1"/>
              <a:t>kepada</a:t>
            </a:r>
            <a:r>
              <a:rPr lang="en-ID" sz="3200" b="1" dirty="0"/>
              <a:t> Masyarakat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4B13D0-C368-4B37-94E4-87E223A3CD03}"/>
              </a:ext>
            </a:extLst>
          </p:cNvPr>
          <p:cNvSpPr txBox="1">
            <a:spLocks/>
          </p:cNvSpPr>
          <p:nvPr/>
        </p:nvSpPr>
        <p:spPr>
          <a:xfrm>
            <a:off x="1046157" y="3726218"/>
            <a:ext cx="7142500" cy="200584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ringkasan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pemosisian</a:t>
            </a:r>
            <a:r>
              <a:rPr lang="en-US" sz="2800" dirty="0"/>
              <a:t>, </a:t>
            </a:r>
            <a:r>
              <a:rPr lang="en-US" sz="2800" dirty="0" err="1"/>
              <a:t>masalah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akar</a:t>
            </a:r>
            <a:r>
              <a:rPr lang="en-US" sz="2800" dirty="0"/>
              <a:t> </a:t>
            </a:r>
            <a:r>
              <a:rPr lang="en-US" sz="2800" dirty="0" err="1"/>
              <a:t>masalah</a:t>
            </a:r>
            <a:r>
              <a:rPr lang="en-US" sz="2800" dirty="0"/>
              <a:t>,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rencana</a:t>
            </a:r>
            <a:r>
              <a:rPr lang="en-US" sz="2800" dirty="0"/>
              <a:t> </a:t>
            </a:r>
            <a:r>
              <a:rPr lang="en-US" sz="2800" dirty="0" err="1"/>
              <a:t>perbaikan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pengembangan</a:t>
            </a:r>
            <a:r>
              <a:rPr lang="en-US" sz="2800" dirty="0"/>
              <a:t> yang </a:t>
            </a:r>
            <a:r>
              <a:rPr lang="en-US" sz="2800" dirty="0" err="1"/>
              <a:t>akan</a:t>
            </a:r>
            <a:r>
              <a:rPr lang="en-US" sz="2800" dirty="0"/>
              <a:t> </a:t>
            </a:r>
            <a:r>
              <a:rPr lang="en-US" sz="2800" dirty="0" err="1"/>
              <a:t>dilakukan</a:t>
            </a:r>
            <a:r>
              <a:rPr lang="en-US" sz="2800" dirty="0"/>
              <a:t> UPPS </a:t>
            </a:r>
            <a:r>
              <a:rPr lang="en-US" sz="2800" dirty="0" err="1"/>
              <a:t>terkait</a:t>
            </a:r>
            <a:r>
              <a:rPr lang="en-US" sz="2800" dirty="0"/>
              <a:t> </a:t>
            </a:r>
            <a:r>
              <a:rPr lang="en-US" sz="2800" b="1" dirty="0"/>
              <a:t>(KRITERIA) </a:t>
            </a:r>
            <a:r>
              <a:rPr lang="en-US" sz="2800" dirty="0" err="1"/>
              <a:t>pada</a:t>
            </a:r>
            <a:r>
              <a:rPr lang="en-US" sz="2800" dirty="0"/>
              <a:t> UPPS </a:t>
            </a:r>
            <a:r>
              <a:rPr lang="en-US" sz="2800" dirty="0" err="1"/>
              <a:t>dan</a:t>
            </a:r>
            <a:r>
              <a:rPr lang="en-US" sz="2800" dirty="0"/>
              <a:t> program </a:t>
            </a:r>
            <a:r>
              <a:rPr lang="en-US" sz="2800" dirty="0" err="1"/>
              <a:t>studi</a:t>
            </a:r>
            <a:r>
              <a:rPr lang="en-US" sz="2800" dirty="0"/>
              <a:t> yang </a:t>
            </a:r>
            <a:r>
              <a:rPr lang="en-US" sz="2800" dirty="0" err="1"/>
              <a:t>diakreditasi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100E28A-5F98-4B2C-9FD0-4CC00C146886}"/>
              </a:ext>
            </a:extLst>
          </p:cNvPr>
          <p:cNvSpPr txBox="1">
            <a:spLocks/>
          </p:cNvSpPr>
          <p:nvPr/>
        </p:nvSpPr>
        <p:spPr>
          <a:xfrm>
            <a:off x="1046157" y="2533371"/>
            <a:ext cx="7142500" cy="7492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/>
              <a:t>9. </a:t>
            </a:r>
            <a:r>
              <a:rPr lang="en-US" sz="3200" b="1" dirty="0" err="1"/>
              <a:t>Simpulan</a:t>
            </a:r>
            <a:r>
              <a:rPr lang="en-US" sz="3200" b="1" dirty="0"/>
              <a:t> </a:t>
            </a:r>
            <a:r>
              <a:rPr lang="en-US" sz="3200" b="1" dirty="0" err="1"/>
              <a:t>Hasil</a:t>
            </a:r>
            <a:r>
              <a:rPr lang="en-US" sz="3200" b="1" dirty="0"/>
              <a:t> </a:t>
            </a:r>
            <a:r>
              <a:rPr lang="en-US" sz="3200" b="1" dirty="0" err="1"/>
              <a:t>Evaluasi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Tindak</a:t>
            </a:r>
            <a:r>
              <a:rPr lang="en-US" sz="3200" b="1" dirty="0"/>
              <a:t> </a:t>
            </a:r>
            <a:r>
              <a:rPr lang="en-US" sz="3200" b="1" dirty="0" err="1"/>
              <a:t>Lanjut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708315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-9908" y="278661"/>
            <a:ext cx="4715258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>
                <a:solidFill>
                  <a:schemeClr val="bg1"/>
                </a:solidFill>
              </a:rPr>
              <a:t>Perbedaan IAPT 3.0 dan IAPS 4.0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544" y="1373594"/>
            <a:ext cx="3966608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IAPT 3.0</a:t>
            </a:r>
          </a:p>
          <a:p>
            <a:endParaRPr lang="en-US"/>
          </a:p>
          <a:p>
            <a:r>
              <a:rPr lang="en-US"/>
              <a:t>Diusulkan oleh PT disesuaikan dengan Jenis PT Akademik (PTN Satker, PTN BLU, PTN BH, PTS) – PT Vokasi (PTV Satker, PTV BLU, PTS).</a:t>
            </a:r>
          </a:p>
          <a:p>
            <a:endParaRPr lang="en-US"/>
          </a:p>
          <a:p>
            <a:r>
              <a:rPr lang="en-US"/>
              <a:t>Perbedaan antara PTA dengan PTV sesuai dengan karakteristik PT (Akademik/Vokasi).</a:t>
            </a:r>
          </a:p>
          <a:p>
            <a:endParaRPr lang="en-US"/>
          </a:p>
          <a:p>
            <a:r>
              <a:rPr lang="en-US"/>
              <a:t>LKPT merupakan data agregat seluruh PT.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5350" y="1373594"/>
            <a:ext cx="4054328" cy="532453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IAPS 4.0</a:t>
            </a:r>
          </a:p>
          <a:p>
            <a:endParaRPr lang="en-US" dirty="0"/>
          </a:p>
          <a:p>
            <a:r>
              <a:rPr lang="en-US" dirty="0" err="1"/>
              <a:t>Diusulkan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Unit </a:t>
            </a:r>
            <a:r>
              <a:rPr lang="en-US" dirty="0" err="1"/>
              <a:t>Pengelola</a:t>
            </a:r>
            <a:r>
              <a:rPr lang="en-US" dirty="0"/>
              <a:t> Program </a:t>
            </a:r>
            <a:r>
              <a:rPr lang="en-US" dirty="0" err="1"/>
              <a:t>Studi</a:t>
            </a:r>
            <a:r>
              <a:rPr lang="en-US" dirty="0"/>
              <a:t> (UPPS): PT, </a:t>
            </a:r>
            <a:r>
              <a:rPr lang="en-US" dirty="0" err="1"/>
              <a:t>Departemen</a:t>
            </a:r>
            <a:r>
              <a:rPr lang="en-US" dirty="0"/>
              <a:t>, </a:t>
            </a:r>
            <a:r>
              <a:rPr lang="en-US" dirty="0" err="1"/>
              <a:t>Fakultas</a:t>
            </a:r>
            <a:r>
              <a:rPr lang="en-US" dirty="0"/>
              <a:t>, </a:t>
            </a:r>
            <a:r>
              <a:rPr lang="en-US" dirty="0" err="1"/>
              <a:t>Sekolah</a:t>
            </a:r>
            <a:r>
              <a:rPr lang="en-US" dirty="0"/>
              <a:t>, </a:t>
            </a:r>
            <a:r>
              <a:rPr lang="en-US" dirty="0" err="1"/>
              <a:t>dll</a:t>
            </a:r>
            <a:r>
              <a:rPr lang="en-US" dirty="0"/>
              <a:t>.,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Statuta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SOTK/OTK PT.</a:t>
            </a:r>
          </a:p>
          <a:p>
            <a:endParaRPr lang="en-US" dirty="0"/>
          </a:p>
          <a:p>
            <a:r>
              <a:rPr lang="en-US" dirty="0"/>
              <a:t>VMTS </a:t>
            </a:r>
            <a:r>
              <a:rPr lang="en-US" dirty="0" err="1"/>
              <a:t>Perguruan</a:t>
            </a:r>
            <a:r>
              <a:rPr lang="en-US" dirty="0"/>
              <a:t> Tinggi – VMTS UPPS – </a:t>
            </a:r>
            <a:r>
              <a:rPr lang="en-US" i="1" dirty="0"/>
              <a:t>Scientific Vision </a:t>
            </a:r>
            <a:r>
              <a:rPr lang="en-US" dirty="0"/>
              <a:t>(</a:t>
            </a:r>
            <a:r>
              <a:rPr lang="en-US" dirty="0" err="1"/>
              <a:t>Visi</a:t>
            </a:r>
            <a:r>
              <a:rPr lang="en-US" dirty="0"/>
              <a:t> </a:t>
            </a:r>
            <a:r>
              <a:rPr lang="en-US" dirty="0" err="1"/>
              <a:t>Keilmuan</a:t>
            </a:r>
            <a:r>
              <a:rPr lang="en-US" dirty="0"/>
              <a:t>) Program </a:t>
            </a:r>
            <a:r>
              <a:rPr lang="en-US" dirty="0" err="1"/>
              <a:t>Studi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sz="2000" dirty="0">
                <a:solidFill>
                  <a:srgbClr val="FFFF00"/>
                </a:solidFill>
              </a:rPr>
              <a:t>LED </a:t>
            </a:r>
            <a:r>
              <a:rPr lang="en-US" sz="2000" dirty="0" err="1">
                <a:solidFill>
                  <a:srgbClr val="FFFF00"/>
                </a:solidFill>
              </a:rPr>
              <a:t>fokus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pada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pengembangan</a:t>
            </a:r>
            <a:r>
              <a:rPr lang="en-US" sz="2000" dirty="0">
                <a:solidFill>
                  <a:srgbClr val="FFFF00"/>
                </a:solidFill>
              </a:rPr>
              <a:t> Program </a:t>
            </a:r>
            <a:r>
              <a:rPr lang="en-US" sz="2000" dirty="0" err="1">
                <a:solidFill>
                  <a:srgbClr val="FFFF00"/>
                </a:solidFill>
              </a:rPr>
              <a:t>Studi</a:t>
            </a:r>
            <a:r>
              <a:rPr lang="en-US" sz="2000" dirty="0">
                <a:solidFill>
                  <a:srgbClr val="FFFF00"/>
                </a:solidFill>
              </a:rPr>
              <a:t> yang </a:t>
            </a:r>
            <a:r>
              <a:rPr lang="en-US" sz="2000" dirty="0" err="1">
                <a:solidFill>
                  <a:srgbClr val="FFFF00"/>
                </a:solidFill>
              </a:rPr>
              <a:t>akan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diakreditasi</a:t>
            </a:r>
            <a:r>
              <a:rPr lang="en-US" sz="2000" dirty="0">
                <a:solidFill>
                  <a:srgbClr val="FFFF00"/>
                </a:solidFill>
              </a:rPr>
              <a:t> (</a:t>
            </a:r>
            <a:r>
              <a:rPr lang="en-US" sz="2000" dirty="0" err="1">
                <a:solidFill>
                  <a:srgbClr val="FFFF00"/>
                </a:solidFill>
              </a:rPr>
              <a:t>sehingga</a:t>
            </a:r>
            <a:r>
              <a:rPr lang="en-US" sz="2000" dirty="0">
                <a:solidFill>
                  <a:srgbClr val="FFFF00"/>
                </a:solidFill>
              </a:rPr>
              <a:t> LED </a:t>
            </a:r>
            <a:r>
              <a:rPr lang="en-US" sz="2000" dirty="0" err="1">
                <a:solidFill>
                  <a:srgbClr val="FFFF00"/>
                </a:solidFill>
              </a:rPr>
              <a:t>Unik</a:t>
            </a:r>
            <a:r>
              <a:rPr lang="en-US" sz="2000" dirty="0">
                <a:solidFill>
                  <a:srgbClr val="FFFF00"/>
                </a:solidFill>
              </a:rPr>
              <a:t>).</a:t>
            </a:r>
          </a:p>
          <a:p>
            <a:endParaRPr lang="en-US" dirty="0"/>
          </a:p>
          <a:p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Pendidikan</a:t>
            </a:r>
            <a:r>
              <a:rPr lang="en-US" dirty="0"/>
              <a:t>, </a:t>
            </a:r>
            <a:r>
              <a:rPr lang="en-US" dirty="0" err="1"/>
              <a:t>Luaran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PS (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Program).</a:t>
            </a:r>
          </a:p>
        </p:txBody>
      </p:sp>
    </p:spTree>
    <p:extLst>
      <p:ext uri="{BB962C8B-B14F-4D97-AF65-F5344CB8AC3E}">
        <p14:creationId xmlns:p14="http://schemas.microsoft.com/office/powerpoint/2010/main" val="10877237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523F2-0D6A-4CBA-933D-2C6251E20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706" y="2049592"/>
            <a:ext cx="2360210" cy="2413226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BAB II</a:t>
            </a:r>
            <a:br>
              <a:rPr lang="en-ID" b="1" dirty="0"/>
            </a:br>
            <a:r>
              <a:rPr lang="en-ID" b="1" dirty="0" err="1"/>
              <a:t>Laporan</a:t>
            </a:r>
            <a:r>
              <a:rPr lang="en-ID" b="1" dirty="0"/>
              <a:t> </a:t>
            </a: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</p:txBody>
      </p:sp>
      <p:sp>
        <p:nvSpPr>
          <p:cNvPr id="9" name="Chevron 20">
            <a:extLst>
              <a:ext uri="{FF2B5EF4-FFF2-40B4-BE49-F238E27FC236}">
                <a16:creationId xmlns:a16="http://schemas.microsoft.com/office/drawing/2014/main" id="{E89B1B94-EC71-49C1-81F2-B1466CE5B4A0}"/>
              </a:ext>
            </a:extLst>
          </p:cNvPr>
          <p:cNvSpPr/>
          <p:nvPr/>
        </p:nvSpPr>
        <p:spPr>
          <a:xfrm>
            <a:off x="3126246" y="904454"/>
            <a:ext cx="428475" cy="5039948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23A55D-3909-414C-9747-8ACD0D1EEA90}"/>
              </a:ext>
            </a:extLst>
          </p:cNvPr>
          <p:cNvSpPr/>
          <p:nvPr/>
        </p:nvSpPr>
        <p:spPr>
          <a:xfrm>
            <a:off x="3988387" y="1463900"/>
            <a:ext cx="4418634" cy="89950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 err="1">
                <a:solidFill>
                  <a:schemeClr val="bg1"/>
                </a:solidFill>
              </a:rPr>
              <a:t>Luaran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Capaian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Tridharma</a:t>
            </a:r>
            <a:endParaRPr lang="en-US" sz="28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Pentagon 21">
            <a:extLst>
              <a:ext uri="{FF2B5EF4-FFF2-40B4-BE49-F238E27FC236}">
                <a16:creationId xmlns:a16="http://schemas.microsoft.com/office/drawing/2014/main" id="{678AF46B-B8F7-4F4A-B528-E4001BDF0710}"/>
              </a:ext>
            </a:extLst>
          </p:cNvPr>
          <p:cNvSpPr/>
          <p:nvPr/>
        </p:nvSpPr>
        <p:spPr>
          <a:xfrm>
            <a:off x="3988387" y="536973"/>
            <a:ext cx="2414594" cy="736792"/>
          </a:xfrm>
          <a:prstGeom prst="homePlate">
            <a:avLst>
              <a:gd name="adj" fmla="val 26098"/>
            </a:avLst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800" b="1" dirty="0">
                <a:solidFill>
                  <a:schemeClr val="bg1"/>
                </a:solidFill>
              </a:rPr>
              <a:t>C.9. </a:t>
            </a:r>
            <a:r>
              <a:rPr lang="en-US" sz="2800" b="1" dirty="0" err="1">
                <a:solidFill>
                  <a:schemeClr val="bg1"/>
                </a:solidFill>
              </a:rPr>
              <a:t>Kriteria</a:t>
            </a:r>
            <a:r>
              <a:rPr lang="en-US" sz="2800" b="1" dirty="0">
                <a:solidFill>
                  <a:schemeClr val="bg1"/>
                </a:solidFill>
              </a:rPr>
              <a:t> 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8E948-EA7A-44F2-BD1B-EF242E09FE9F}"/>
              </a:ext>
            </a:extLst>
          </p:cNvPr>
          <p:cNvSpPr txBox="1"/>
          <p:nvPr/>
        </p:nvSpPr>
        <p:spPr>
          <a:xfrm>
            <a:off x="3988387" y="2652948"/>
            <a:ext cx="4418634" cy="397031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Indikator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Kinerja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Utama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Indikator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Kinerja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Tambahan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Evaluasi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Capaian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Standar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Penjaminan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Mutu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Luaran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Kepuasan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Pengguna</a:t>
            </a:r>
            <a:endParaRPr lang="en-US" sz="2800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>
                <a:solidFill>
                  <a:schemeClr val="bg1"/>
                </a:solidFill>
              </a:rPr>
              <a:t>Simpulan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Hasil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Evaluasi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dan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Tindaklanjut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225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96788"/>
            <a:ext cx="7886700" cy="487225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3200" dirty="0" err="1"/>
              <a:t>Keberadaan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>
                <a:solidFill>
                  <a:srgbClr val="FF0000"/>
                </a:solidFill>
              </a:rPr>
              <a:t>implementasi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sistem</a:t>
            </a:r>
            <a:r>
              <a:rPr lang="en-US" sz="3200" dirty="0">
                <a:solidFill>
                  <a:srgbClr val="FF0000"/>
                </a:solidFill>
              </a:rPr>
              <a:t> yang </a:t>
            </a:r>
            <a:r>
              <a:rPr lang="en-US" sz="3200" dirty="0" err="1">
                <a:solidFill>
                  <a:srgbClr val="FF0000"/>
                </a:solidFill>
              </a:rPr>
              <a:t>menghasilkan</a:t>
            </a:r>
            <a:r>
              <a:rPr lang="en-US" sz="3200" dirty="0">
                <a:solidFill>
                  <a:srgbClr val="FF0000"/>
                </a:solidFill>
              </a:rPr>
              <a:t> data </a:t>
            </a:r>
            <a:r>
              <a:rPr lang="en-US" sz="3200" dirty="0" err="1">
                <a:solidFill>
                  <a:srgbClr val="FF0000"/>
                </a:solidFill>
              </a:rPr>
              <a:t>luaran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capaian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pendidikan</a:t>
            </a:r>
            <a:r>
              <a:rPr lang="en-US" sz="3200" dirty="0">
                <a:solidFill>
                  <a:srgbClr val="FF0000"/>
                </a:solidFill>
              </a:rPr>
              <a:t> yang </a:t>
            </a:r>
            <a:r>
              <a:rPr lang="en-US" sz="3200" dirty="0" err="1">
                <a:solidFill>
                  <a:srgbClr val="FF0000"/>
                </a:solidFill>
              </a:rPr>
              <a:t>sahih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paling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mencakup</a:t>
            </a:r>
            <a:r>
              <a:rPr lang="en-US" sz="3200" dirty="0"/>
              <a:t> IPK, </a:t>
            </a:r>
            <a:r>
              <a:rPr lang="en-US" sz="3200" dirty="0" err="1"/>
              <a:t>prestasi</a:t>
            </a:r>
            <a:r>
              <a:rPr lang="en-US" sz="3200" dirty="0"/>
              <a:t> </a:t>
            </a:r>
            <a:r>
              <a:rPr lang="en-US" sz="3200" dirty="0" err="1"/>
              <a:t>akademik</a:t>
            </a:r>
            <a:r>
              <a:rPr lang="en-US" sz="3200" dirty="0"/>
              <a:t>/non-</a:t>
            </a:r>
            <a:r>
              <a:rPr lang="en-US" sz="3200" dirty="0" err="1"/>
              <a:t>akademik</a:t>
            </a:r>
            <a:r>
              <a:rPr lang="en-US" sz="3200" dirty="0"/>
              <a:t>, masa </a:t>
            </a:r>
            <a:r>
              <a:rPr lang="en-US" sz="3200" dirty="0" err="1"/>
              <a:t>studi</a:t>
            </a:r>
            <a:r>
              <a:rPr lang="en-US" sz="3200" dirty="0"/>
              <a:t>, </a:t>
            </a:r>
            <a:r>
              <a:rPr lang="en-US" sz="3200" dirty="0" err="1"/>
              <a:t>daya</a:t>
            </a:r>
            <a:r>
              <a:rPr lang="en-US" sz="3200" dirty="0"/>
              <a:t> </a:t>
            </a:r>
            <a:r>
              <a:rPr lang="en-US" sz="3200" dirty="0" err="1"/>
              <a:t>saing</a:t>
            </a:r>
            <a:r>
              <a:rPr lang="en-US" sz="3200" dirty="0"/>
              <a:t> </a:t>
            </a:r>
            <a:r>
              <a:rPr lang="en-US" sz="3200" dirty="0" err="1"/>
              <a:t>lulusan</a:t>
            </a:r>
            <a:r>
              <a:rPr lang="en-US" sz="3200" dirty="0"/>
              <a:t> (masa </a:t>
            </a:r>
            <a:r>
              <a:rPr lang="en-US" sz="3200" dirty="0" err="1"/>
              <a:t>tunggu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kesesuaian</a:t>
            </a:r>
            <a:r>
              <a:rPr lang="en-US" sz="3200" dirty="0"/>
              <a:t> </a:t>
            </a:r>
            <a:r>
              <a:rPr lang="en-US" sz="3200" dirty="0" err="1"/>
              <a:t>bidang</a:t>
            </a:r>
            <a:r>
              <a:rPr lang="en-US" sz="3200" dirty="0"/>
              <a:t>)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kinerja</a:t>
            </a:r>
            <a:r>
              <a:rPr lang="en-US" sz="3200" dirty="0"/>
              <a:t> </a:t>
            </a:r>
            <a:r>
              <a:rPr lang="en-US" sz="3200" dirty="0" err="1"/>
              <a:t>lulusan</a:t>
            </a:r>
            <a:r>
              <a:rPr lang="en-US" sz="3200" dirty="0"/>
              <a:t> (</a:t>
            </a:r>
            <a:r>
              <a:rPr lang="en-US" sz="3200" dirty="0" err="1"/>
              <a:t>kepuasan</a:t>
            </a:r>
            <a:r>
              <a:rPr lang="en-US" sz="3200" dirty="0"/>
              <a:t> </a:t>
            </a:r>
            <a:r>
              <a:rPr lang="en-US" sz="3200" dirty="0" err="1"/>
              <a:t>pengguna</a:t>
            </a:r>
            <a:r>
              <a:rPr lang="en-US" sz="3200" dirty="0"/>
              <a:t>, </a:t>
            </a:r>
            <a:r>
              <a:rPr lang="en-US" sz="3200" dirty="0" err="1"/>
              <a:t>tempat</a:t>
            </a:r>
            <a:r>
              <a:rPr lang="en-US" sz="3200" dirty="0"/>
              <a:t> </a:t>
            </a:r>
            <a:r>
              <a:rPr lang="en-US" sz="3200" dirty="0" err="1"/>
              <a:t>kerja</a:t>
            </a:r>
            <a:r>
              <a:rPr lang="en-US" sz="3200" dirty="0"/>
              <a:t>,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penghargaan</a:t>
            </a:r>
            <a:r>
              <a:rPr lang="en-US" sz="3200" dirty="0"/>
              <a:t> yang </a:t>
            </a:r>
            <a:r>
              <a:rPr lang="en-US" sz="3200" dirty="0" err="1"/>
              <a:t>diterima</a:t>
            </a:r>
            <a:r>
              <a:rPr lang="en-US" sz="3200" dirty="0"/>
              <a:t>), </a:t>
            </a:r>
            <a:r>
              <a:rPr lang="en-US" sz="3200" dirty="0">
                <a:solidFill>
                  <a:srgbClr val="FF0000"/>
                </a:solidFill>
              </a:rPr>
              <a:t>yang </a:t>
            </a:r>
            <a:r>
              <a:rPr lang="en-US" sz="3200" dirty="0" err="1">
                <a:solidFill>
                  <a:srgbClr val="FF0000"/>
                </a:solidFill>
              </a:rPr>
              <a:t>dikumpulkan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dimonitor</a:t>
            </a:r>
            <a:r>
              <a:rPr lang="en-US" sz="3200" dirty="0">
                <a:solidFill>
                  <a:srgbClr val="FF0000"/>
                </a:solidFill>
              </a:rPr>
              <a:t>, </a:t>
            </a:r>
            <a:r>
              <a:rPr lang="en-US" sz="3200" dirty="0" err="1">
                <a:solidFill>
                  <a:srgbClr val="FF0000"/>
                </a:solidFill>
              </a:rPr>
              <a:t>dikaji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dianalisis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untuk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perbaikan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berkelanjutan</a:t>
            </a:r>
            <a:r>
              <a:rPr lang="en-US" sz="3200" dirty="0">
                <a:solidFill>
                  <a:srgbClr val="FF0000"/>
                </a:solidFill>
              </a:rPr>
              <a:t>. </a:t>
            </a:r>
          </a:p>
          <a:p>
            <a:endParaRPr lang="en-US" sz="3200" dirty="0"/>
          </a:p>
        </p:txBody>
      </p:sp>
      <p:sp>
        <p:nvSpPr>
          <p:cNvPr id="5" name="Chevron 4"/>
          <p:cNvSpPr/>
          <p:nvPr/>
        </p:nvSpPr>
        <p:spPr>
          <a:xfrm>
            <a:off x="444120" y="646089"/>
            <a:ext cx="8140321" cy="628650"/>
          </a:xfrm>
          <a:prstGeom prst="chevron">
            <a:avLst>
              <a:gd name="adj" fmla="val 3333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Luaran</a:t>
            </a:r>
            <a:r>
              <a:rPr lang="en-US" sz="4000" dirty="0">
                <a:solidFill>
                  <a:schemeClr val="tx1"/>
                </a:solidFill>
              </a:rPr>
              <a:t> Dharma </a:t>
            </a:r>
            <a:r>
              <a:rPr lang="en-US" sz="4000" dirty="0" err="1">
                <a:solidFill>
                  <a:schemeClr val="tx1"/>
                </a:solidFill>
              </a:rPr>
              <a:t>Pendidikan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303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123824" y="723331"/>
            <a:ext cx="8543925" cy="968991"/>
          </a:xfrm>
          <a:prstGeom prst="chevron">
            <a:avLst>
              <a:gd name="adj" fmla="val 33333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b="1" dirty="0" err="1"/>
              <a:t>Indiaktor</a:t>
            </a:r>
            <a:r>
              <a:rPr lang="en-US" sz="2800" b="1" dirty="0"/>
              <a:t> </a:t>
            </a:r>
            <a:r>
              <a:rPr lang="en-US" sz="2800" b="1" dirty="0" err="1"/>
              <a:t>Kinerja</a:t>
            </a:r>
            <a:r>
              <a:rPr lang="en-US" sz="2800" b="1" dirty="0"/>
              <a:t> </a:t>
            </a:r>
            <a:r>
              <a:rPr lang="en-US" sz="2800" b="1" dirty="0" err="1"/>
              <a:t>Utama</a:t>
            </a:r>
            <a:r>
              <a:rPr lang="en-US" sz="2800" b="1" dirty="0"/>
              <a:t> </a:t>
            </a:r>
            <a:r>
              <a:rPr lang="en-US" sz="2800" b="1" dirty="0" err="1"/>
              <a:t>Luaran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Capaian</a:t>
            </a:r>
            <a:r>
              <a:rPr lang="en-US" sz="2800" b="1" dirty="0"/>
              <a:t> </a:t>
            </a:r>
            <a:r>
              <a:rPr lang="en-US" sz="2800" b="1" dirty="0" err="1"/>
              <a:t>Tridharma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" y="2074458"/>
            <a:ext cx="7886700" cy="2197291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Tampilkan</a:t>
            </a:r>
            <a:r>
              <a:rPr lang="en-US" dirty="0"/>
              <a:t> data </a:t>
            </a:r>
            <a:r>
              <a:rPr lang="en-US" dirty="0" err="1">
                <a:solidFill>
                  <a:srgbClr val="FF0000"/>
                </a:solidFill>
              </a:rPr>
              <a:t>luaran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pendidikan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penelitian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pengabdian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kepada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masyarakat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teknik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representasi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yang </a:t>
            </a:r>
            <a:r>
              <a:rPr lang="en-US" dirty="0" err="1"/>
              <a:t>relevan</a:t>
            </a:r>
            <a:r>
              <a:rPr lang="en-US" dirty="0"/>
              <a:t> (</a:t>
            </a:r>
            <a:r>
              <a:rPr lang="en-US" dirty="0" err="1"/>
              <a:t>misalnya</a:t>
            </a:r>
            <a:r>
              <a:rPr lang="en-US" dirty="0"/>
              <a:t>: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tren</a:t>
            </a:r>
            <a:r>
              <a:rPr lang="en-US" dirty="0"/>
              <a:t>, </a:t>
            </a:r>
            <a:r>
              <a:rPr lang="en-US" dirty="0" err="1"/>
              <a:t>rasio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proporsi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komprehensif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simpulkan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kecenderungan</a:t>
            </a:r>
            <a:r>
              <a:rPr lang="en-US" dirty="0"/>
              <a:t> yang </a:t>
            </a:r>
            <a:r>
              <a:rPr lang="en-US" dirty="0" err="1"/>
              <a:t>terjadi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220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40343"/>
          </a:xfrm>
        </p:spPr>
        <p:txBody>
          <a:bodyPr>
            <a:normAutofit/>
          </a:bodyPr>
          <a:lstStyle/>
          <a:p>
            <a:r>
              <a:rPr lang="en-ID" b="1" dirty="0"/>
              <a:t>C.9 </a:t>
            </a:r>
            <a:r>
              <a:rPr lang="en-ID" b="1" dirty="0" err="1"/>
              <a:t>Luaran</a:t>
            </a:r>
            <a:r>
              <a:rPr lang="en-ID" b="1" dirty="0"/>
              <a:t> dan </a:t>
            </a: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Tridharma</a:t>
            </a:r>
            <a:endParaRPr lang="en-ID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3723031-C505-461F-B962-4D54868BE56B}"/>
              </a:ext>
            </a:extLst>
          </p:cNvPr>
          <p:cNvSpPr txBox="1">
            <a:spLocks/>
          </p:cNvSpPr>
          <p:nvPr/>
        </p:nvSpPr>
        <p:spPr>
          <a:xfrm>
            <a:off x="805218" y="1105469"/>
            <a:ext cx="7942231" cy="5445456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sz="3200" b="1" dirty="0">
                <a:solidFill>
                  <a:schemeClr val="bg1"/>
                </a:solidFill>
              </a:rPr>
              <a:t>1. Indikator Kinerja Utama</a:t>
            </a:r>
          </a:p>
          <a:p>
            <a:pPr marL="514350" indent="-514350">
              <a:buClr>
                <a:schemeClr val="bg1"/>
              </a:buClr>
              <a:buFont typeface="Wingdings 2" pitchFamily="18" charset="2"/>
              <a:buAutoNum type="alphaLcPeriod"/>
            </a:pPr>
            <a:r>
              <a:rPr lang="en-US" sz="2400" b="1" dirty="0" err="1">
                <a:solidFill>
                  <a:schemeClr val="bg1"/>
                </a:solidFill>
              </a:rPr>
              <a:t>Luaran</a:t>
            </a:r>
            <a:r>
              <a:rPr lang="en-US" sz="2400" b="1" dirty="0">
                <a:solidFill>
                  <a:schemeClr val="bg1"/>
                </a:solidFill>
              </a:rPr>
              <a:t> Dharma Pendidikan </a:t>
            </a: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Capaian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Pembelajaran</a:t>
            </a:r>
            <a:r>
              <a:rPr lang="en-US" sz="2000" b="1" dirty="0">
                <a:solidFill>
                  <a:schemeClr val="bg1"/>
                </a:solidFill>
              </a:rPr>
              <a:t>: IPK</a:t>
            </a: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Prestasi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Mahasiswa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Akademik</a:t>
            </a:r>
            <a:r>
              <a:rPr lang="en-US" sz="2000" b="1" dirty="0">
                <a:solidFill>
                  <a:schemeClr val="bg1"/>
                </a:solidFill>
              </a:rPr>
              <a:t>, Non-</a:t>
            </a:r>
            <a:r>
              <a:rPr lang="en-US" sz="2000" b="1" dirty="0" err="1">
                <a:solidFill>
                  <a:schemeClr val="bg1"/>
                </a:solidFill>
              </a:rPr>
              <a:t>akademik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Efektivitas</a:t>
            </a:r>
            <a:r>
              <a:rPr lang="en-US" sz="2000" b="1" dirty="0">
                <a:solidFill>
                  <a:schemeClr val="bg1"/>
                </a:solidFill>
              </a:rPr>
              <a:t> dan </a:t>
            </a:r>
            <a:r>
              <a:rPr lang="en-US" sz="2000" b="1" dirty="0" err="1">
                <a:solidFill>
                  <a:schemeClr val="bg1"/>
                </a:solidFill>
              </a:rPr>
              <a:t>Produktivitas</a:t>
            </a:r>
            <a:r>
              <a:rPr lang="en-US" sz="2000" b="1" dirty="0">
                <a:solidFill>
                  <a:schemeClr val="bg1"/>
                </a:solidFill>
              </a:rPr>
              <a:t> Pendidikan: Masa </a:t>
            </a:r>
            <a:r>
              <a:rPr lang="en-US" sz="2000" b="1" dirty="0" err="1">
                <a:solidFill>
                  <a:schemeClr val="bg1"/>
                </a:solidFill>
              </a:rPr>
              <a:t>Studi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Kelulusan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Tepat</a:t>
            </a:r>
            <a:r>
              <a:rPr lang="en-US" sz="2000" b="1" dirty="0">
                <a:solidFill>
                  <a:schemeClr val="bg1"/>
                </a:solidFill>
              </a:rPr>
              <a:t> Waktu, </a:t>
            </a:r>
            <a:r>
              <a:rPr lang="en-US" sz="2000" b="1" dirty="0" err="1">
                <a:solidFill>
                  <a:schemeClr val="bg1"/>
                </a:solidFill>
              </a:rPr>
              <a:t>Keberhasilan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Studi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Daya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Saing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Lulusan</a:t>
            </a:r>
            <a:r>
              <a:rPr lang="en-US" sz="2000" b="1" dirty="0">
                <a:solidFill>
                  <a:schemeClr val="bg1"/>
                </a:solidFill>
              </a:rPr>
              <a:t>: Waktu </a:t>
            </a:r>
            <a:r>
              <a:rPr lang="en-US" sz="2000" b="1" dirty="0" err="1">
                <a:solidFill>
                  <a:schemeClr val="bg1"/>
                </a:solidFill>
              </a:rPr>
              <a:t>Tunggu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Kesesuaian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Bidang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Kerja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Kinerja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Lulusan</a:t>
            </a:r>
            <a:r>
              <a:rPr lang="en-US" sz="2000" b="1" dirty="0">
                <a:solidFill>
                  <a:schemeClr val="bg1"/>
                </a:solidFill>
              </a:rPr>
              <a:t>: </a:t>
            </a:r>
            <a:r>
              <a:rPr lang="en-US" sz="2000" b="1" dirty="0" err="1">
                <a:solidFill>
                  <a:schemeClr val="bg1"/>
                </a:solidFill>
              </a:rPr>
              <a:t>Tempat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Kerja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Kepuasan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Pengguna</a:t>
            </a:r>
            <a:endParaRPr lang="en-US" sz="2000" b="1" dirty="0">
              <a:solidFill>
                <a:schemeClr val="bg1"/>
              </a:solidFill>
            </a:endParaRPr>
          </a:p>
          <a:p>
            <a:pPr marL="514350" lvl="0" indent="-514350">
              <a:buClr>
                <a:schemeClr val="bg1"/>
              </a:buClr>
              <a:buFont typeface="+mj-lt"/>
              <a:buAutoNum type="alphaLcPeriod" startAt="2"/>
            </a:pPr>
            <a:r>
              <a:rPr lang="en-US" sz="2400" b="1" dirty="0" err="1">
                <a:solidFill>
                  <a:schemeClr val="bg1"/>
                </a:solidFill>
              </a:rPr>
              <a:t>Luaran</a:t>
            </a:r>
            <a:r>
              <a:rPr lang="en-US" sz="2400" b="1" dirty="0">
                <a:solidFill>
                  <a:schemeClr val="bg1"/>
                </a:solidFill>
              </a:rPr>
              <a:t> Dharma </a:t>
            </a:r>
            <a:r>
              <a:rPr lang="en-US" sz="2400" b="1" dirty="0" err="1">
                <a:solidFill>
                  <a:schemeClr val="bg1"/>
                </a:solidFill>
              </a:rPr>
              <a:t>Penelitian</a:t>
            </a:r>
            <a:r>
              <a:rPr lang="en-US" sz="2400" b="1" dirty="0">
                <a:solidFill>
                  <a:schemeClr val="bg1"/>
                </a:solidFill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</a:rPr>
              <a:t>PkM</a:t>
            </a:r>
            <a:endParaRPr lang="en-US" sz="24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Ilmiah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Mahasiswa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Pagelaran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Pameran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Presentasi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Publikasi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Karya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Mahasiswa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Karya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Ilmiah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Mahasiswa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Disitasi</a:t>
            </a:r>
            <a:endParaRPr lang="en-US" sz="2000" b="1" dirty="0">
              <a:solidFill>
                <a:schemeClr val="bg1"/>
              </a:solidFill>
            </a:endParaRP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Produk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Jasa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Mahasiswa</a:t>
            </a:r>
            <a:r>
              <a:rPr lang="en-US" sz="2000" b="1" dirty="0">
                <a:solidFill>
                  <a:schemeClr val="bg1"/>
                </a:solidFill>
              </a:rPr>
              <a:t> yang </a:t>
            </a:r>
            <a:r>
              <a:rPr lang="en-US" sz="2000" b="1" dirty="0" err="1">
                <a:solidFill>
                  <a:schemeClr val="bg1"/>
                </a:solidFill>
              </a:rPr>
              <a:t>Diadopsi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Industri</a:t>
            </a:r>
            <a:r>
              <a:rPr lang="en-US" sz="2000" b="1" dirty="0">
                <a:solidFill>
                  <a:schemeClr val="bg1"/>
                </a:solidFill>
              </a:rPr>
              <a:t>/Masyarakat</a:t>
            </a:r>
          </a:p>
          <a:p>
            <a:pPr lvl="1">
              <a:buClr>
                <a:schemeClr val="bg1"/>
              </a:buClr>
            </a:pPr>
            <a:r>
              <a:rPr lang="en-US" sz="2000" b="1" dirty="0" err="1">
                <a:solidFill>
                  <a:schemeClr val="bg1"/>
                </a:solidFill>
              </a:rPr>
              <a:t>Luaran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Penelitian</a:t>
            </a:r>
            <a:r>
              <a:rPr lang="en-US" sz="2000" b="1" dirty="0">
                <a:solidFill>
                  <a:schemeClr val="bg1"/>
                </a:solidFill>
              </a:rPr>
              <a:t>/</a:t>
            </a:r>
            <a:r>
              <a:rPr lang="en-US" sz="2000" b="1" dirty="0" err="1">
                <a:solidFill>
                  <a:schemeClr val="bg1"/>
                </a:solidFill>
              </a:rPr>
              <a:t>PkM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Lainnya</a:t>
            </a:r>
            <a:r>
              <a:rPr lang="en-US" sz="2000" b="1" dirty="0">
                <a:solidFill>
                  <a:schemeClr val="bg1"/>
                </a:solidFill>
              </a:rPr>
              <a:t>: HKI, TTG, </a:t>
            </a:r>
            <a:r>
              <a:rPr lang="en-US" sz="2000" b="1" dirty="0" err="1">
                <a:solidFill>
                  <a:schemeClr val="bg1"/>
                </a:solidFill>
              </a:rPr>
              <a:t>Produk</a:t>
            </a:r>
            <a:r>
              <a:rPr lang="en-US" sz="2000" b="1" dirty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dll</a:t>
            </a:r>
            <a:r>
              <a:rPr lang="en-US" sz="2000" b="1" dirty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  <a:p>
            <a:pPr lvl="1"/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1175" y="1105469"/>
            <a:ext cx="1896273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FF00"/>
                </a:solidFill>
              </a:rPr>
              <a:t>Sumber</a:t>
            </a:r>
            <a:r>
              <a:rPr lang="en-US" sz="2400" dirty="0">
                <a:solidFill>
                  <a:srgbClr val="FFFF00"/>
                </a:solidFill>
              </a:rPr>
              <a:t> data LKPS</a:t>
            </a:r>
          </a:p>
        </p:txBody>
      </p:sp>
    </p:spTree>
    <p:extLst>
      <p:ext uri="{BB962C8B-B14F-4D97-AF65-F5344CB8AC3E}">
        <p14:creationId xmlns:p14="http://schemas.microsoft.com/office/powerpoint/2010/main" val="6930390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5059"/>
          </a:xfrm>
        </p:spPr>
        <p:txBody>
          <a:bodyPr>
            <a:normAutofit/>
          </a:bodyPr>
          <a:lstStyle/>
          <a:p>
            <a:r>
              <a:rPr lang="en-ID" b="1" dirty="0"/>
              <a:t>C.9 </a:t>
            </a:r>
            <a:r>
              <a:rPr lang="en-ID" b="1" dirty="0" err="1"/>
              <a:t>Luaran</a:t>
            </a:r>
            <a:r>
              <a:rPr lang="en-ID" b="1" dirty="0"/>
              <a:t> dan </a:t>
            </a: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Tridharma</a:t>
            </a:r>
            <a:endParaRPr lang="en-ID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33543FD-5CF0-478F-9ECF-C559307FF60E}"/>
              </a:ext>
            </a:extLst>
          </p:cNvPr>
          <p:cNvSpPr txBox="1">
            <a:spLocks/>
          </p:cNvSpPr>
          <p:nvPr/>
        </p:nvSpPr>
        <p:spPr>
          <a:xfrm>
            <a:off x="592172" y="1245460"/>
            <a:ext cx="7323528" cy="18935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id-ID" b="1" dirty="0">
                <a:solidFill>
                  <a:schemeClr val="bg1"/>
                </a:solidFill>
              </a:rPr>
              <a:t>2. </a:t>
            </a:r>
            <a:r>
              <a:rPr lang="en-US" b="1" dirty="0" err="1">
                <a:solidFill>
                  <a:schemeClr val="bg1"/>
                </a:solidFill>
              </a:rPr>
              <a:t>Indikator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Kinerja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Tambahan</a:t>
            </a:r>
            <a:endParaRPr lang="en-US" dirty="0">
              <a:solidFill>
                <a:schemeClr val="bg1"/>
              </a:solidFill>
            </a:endParaRPr>
          </a:p>
          <a:p>
            <a:pPr marL="468313" indent="-18256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 err="1">
                <a:solidFill>
                  <a:schemeClr val="bg1"/>
                </a:solidFill>
              </a:rPr>
              <a:t>Indikator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luaran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tridharma</a:t>
            </a:r>
            <a:r>
              <a:rPr lang="en-US" dirty="0">
                <a:solidFill>
                  <a:schemeClr val="bg1"/>
                </a:solidFill>
              </a:rPr>
              <a:t> lain </a:t>
            </a:r>
            <a:r>
              <a:rPr lang="en-US" dirty="0" err="1">
                <a:solidFill>
                  <a:schemeClr val="bg1"/>
                </a:solidFill>
              </a:rPr>
              <a:t>berdasarkan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UPPS dan program </a:t>
            </a:r>
            <a:r>
              <a:rPr lang="en-US" dirty="0" err="1">
                <a:solidFill>
                  <a:schemeClr val="bg1"/>
                </a:solidFill>
              </a:rPr>
              <a:t>studi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melampaui</a:t>
            </a:r>
            <a:r>
              <a:rPr lang="en-US" dirty="0">
                <a:solidFill>
                  <a:schemeClr val="bg1"/>
                </a:solidFill>
              </a:rPr>
              <a:t> SN-</a:t>
            </a:r>
            <a:r>
              <a:rPr lang="en-US" dirty="0" err="1">
                <a:solidFill>
                  <a:schemeClr val="bg1"/>
                </a:solidFill>
              </a:rPr>
              <a:t>Dikti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468313" indent="-182563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Data </a:t>
            </a:r>
            <a:r>
              <a:rPr lang="en-US" dirty="0" err="1">
                <a:solidFill>
                  <a:schemeClr val="bg1"/>
                </a:solidFill>
              </a:rPr>
              <a:t>indikator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tambahan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sahih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diukur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dimonitor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dikaji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perbaikan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berkelanjutan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B0B652-BEC4-45CC-8205-0E26E755D799}"/>
              </a:ext>
            </a:extLst>
          </p:cNvPr>
          <p:cNvSpPr txBox="1">
            <a:spLocks/>
          </p:cNvSpPr>
          <p:nvPr/>
        </p:nvSpPr>
        <p:spPr>
          <a:xfrm>
            <a:off x="1118447" y="3296280"/>
            <a:ext cx="7384108" cy="310452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b="1" dirty="0">
                <a:solidFill>
                  <a:schemeClr val="bg1"/>
                </a:solidFill>
              </a:rPr>
              <a:t>3. </a:t>
            </a:r>
            <a:r>
              <a:rPr lang="en-US" b="1" dirty="0" err="1">
                <a:solidFill>
                  <a:schemeClr val="bg1"/>
                </a:solidFill>
              </a:rPr>
              <a:t>Evaluasi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Capaian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Kinerja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Berisi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keberhasilan</a:t>
            </a:r>
            <a:r>
              <a:rPr lang="en-US" dirty="0">
                <a:solidFill>
                  <a:schemeClr val="bg1"/>
                </a:solidFill>
              </a:rPr>
              <a:t> dan/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ketidakberhasilan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telah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diukur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metoda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tepat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dievaluasi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mencakup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identifikasi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pendukung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keberhasilan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penghambat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singkat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tindak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lanjut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dilakukan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institusi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1925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5059"/>
          </a:xfrm>
        </p:spPr>
        <p:txBody>
          <a:bodyPr>
            <a:normAutofit/>
          </a:bodyPr>
          <a:lstStyle/>
          <a:p>
            <a:r>
              <a:rPr lang="en-ID" b="1" dirty="0"/>
              <a:t>C.9 </a:t>
            </a:r>
            <a:r>
              <a:rPr lang="en-ID" b="1" dirty="0" err="1"/>
              <a:t>Luaran</a:t>
            </a:r>
            <a:r>
              <a:rPr lang="en-ID" b="1" dirty="0"/>
              <a:t> dan </a:t>
            </a: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Tridharma</a:t>
            </a:r>
            <a:endParaRPr lang="en-ID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D61BEC-5992-4482-9282-98EB3FA3DC33}"/>
              </a:ext>
            </a:extLst>
          </p:cNvPr>
          <p:cNvSpPr txBox="1">
            <a:spLocks/>
          </p:cNvSpPr>
          <p:nvPr/>
        </p:nvSpPr>
        <p:spPr>
          <a:xfrm>
            <a:off x="928049" y="1384406"/>
            <a:ext cx="7097707" cy="201743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b="1" dirty="0">
                <a:solidFill>
                  <a:schemeClr val="bg1"/>
                </a:solidFill>
              </a:rPr>
              <a:t>4. </a:t>
            </a:r>
            <a:r>
              <a:rPr lang="en-US" b="1" dirty="0" err="1">
                <a:solidFill>
                  <a:schemeClr val="bg1"/>
                </a:solidFill>
              </a:rPr>
              <a:t>Penjaminan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Mutu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Luaran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Berisi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bukti</a:t>
            </a:r>
            <a:r>
              <a:rPr lang="en-US" dirty="0">
                <a:solidFill>
                  <a:schemeClr val="bg1"/>
                </a:solidFill>
              </a:rPr>
              <a:t> sahih </a:t>
            </a:r>
            <a:r>
              <a:rPr lang="en-US" dirty="0" err="1">
                <a:solidFill>
                  <a:schemeClr val="bg1"/>
                </a:solidFill>
              </a:rPr>
              <a:t>tentang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implementasi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sistem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penjaminan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mutu</a:t>
            </a:r>
            <a:r>
              <a:rPr lang="en-US" dirty="0">
                <a:solidFill>
                  <a:schemeClr val="bg1"/>
                </a:solidFill>
              </a:rPr>
              <a:t> di UPPS yang </a:t>
            </a:r>
            <a:r>
              <a:rPr lang="en-US" dirty="0" err="1">
                <a:solidFill>
                  <a:schemeClr val="bg1"/>
                </a:solidFill>
              </a:rPr>
              <a:t>sesuai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standar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ditetapkan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perguruan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tinggi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terkait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luaran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tridharma</a:t>
            </a:r>
            <a:r>
              <a:rPr lang="en-US" dirty="0">
                <a:solidFill>
                  <a:schemeClr val="bg1"/>
                </a:solidFill>
              </a:rPr>
              <a:t>, yang </a:t>
            </a:r>
            <a:r>
              <a:rPr lang="en-US" dirty="0" err="1">
                <a:solidFill>
                  <a:schemeClr val="bg1"/>
                </a:solidFill>
              </a:rPr>
              <a:t>mengikuti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siklus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penetapan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pelaksanaan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evaluasi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pengendalian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perbaikan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berkelanjutan</a:t>
            </a:r>
            <a:r>
              <a:rPr lang="en-US" dirty="0">
                <a:solidFill>
                  <a:schemeClr val="bg1"/>
                </a:solidFill>
              </a:rPr>
              <a:t> (PPEPP).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Font typeface="Wingdings 2" pitchFamily="18" charset="2"/>
              <a:buNone/>
            </a:pP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33B77-433C-4647-ABCB-F80726088512}"/>
              </a:ext>
            </a:extLst>
          </p:cNvPr>
          <p:cNvSpPr txBox="1">
            <a:spLocks/>
          </p:cNvSpPr>
          <p:nvPr/>
        </p:nvSpPr>
        <p:spPr>
          <a:xfrm>
            <a:off x="1487606" y="3609443"/>
            <a:ext cx="7083188" cy="296877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Wingdings 2" pitchFamily="18" charset="2"/>
              <a:buNone/>
            </a:pPr>
            <a:r>
              <a:rPr lang="id-ID" b="1" dirty="0">
                <a:solidFill>
                  <a:schemeClr val="bg1"/>
                </a:solidFill>
              </a:rPr>
              <a:t>5. </a:t>
            </a:r>
            <a:r>
              <a:rPr lang="en-US" b="1" dirty="0" err="1">
                <a:solidFill>
                  <a:schemeClr val="bg1"/>
                </a:solidFill>
              </a:rPr>
              <a:t>Kepuasan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Pengguna</a:t>
            </a: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err="1">
                <a:solidFill>
                  <a:schemeClr val="bg1"/>
                </a:solidFill>
              </a:rPr>
              <a:t>Berisi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deskripsi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mengenai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pengukuran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kepuasan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pengguna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lulusan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mitra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terhadap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lulusan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Kejelasan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instrumen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digunakan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pelaksanaan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perekaman</a:t>
            </a:r>
            <a:r>
              <a:rPr lang="en-US" sz="2000" dirty="0">
                <a:solidFill>
                  <a:schemeClr val="bg1"/>
                </a:solidFill>
              </a:rPr>
              <a:t>,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analisis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datanya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</a:rPr>
              <a:t>Ketersediaan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bukti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chemeClr val="bg1"/>
                </a:solidFill>
              </a:rPr>
              <a:t>sahih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tentang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hasil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pengukuran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kepuasan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pengguna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lulusan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dan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mitra</a:t>
            </a:r>
            <a:r>
              <a:rPr lang="en-US" sz="2000" dirty="0">
                <a:solidFill>
                  <a:schemeClr val="bg1"/>
                </a:solidFill>
              </a:rPr>
              <a:t> yang </a:t>
            </a:r>
            <a:r>
              <a:rPr lang="en-US" sz="2000" dirty="0" err="1">
                <a:solidFill>
                  <a:srgbClr val="FFFF00"/>
                </a:solidFill>
              </a:rPr>
              <a:t>dilaksanakan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secara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konsisten</a:t>
            </a:r>
            <a:r>
              <a:rPr lang="en-US" sz="2000" dirty="0">
                <a:solidFill>
                  <a:srgbClr val="FFFF00"/>
                </a:solidFill>
              </a:rPr>
              <a:t>, </a:t>
            </a:r>
            <a:r>
              <a:rPr lang="en-US" sz="2000" dirty="0" err="1">
                <a:solidFill>
                  <a:srgbClr val="FFFF00"/>
                </a:solidFill>
              </a:rPr>
              <a:t>dan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ditindaklanjuti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secara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berkala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dan</a:t>
            </a:r>
            <a:r>
              <a:rPr lang="en-US" sz="2000" dirty="0">
                <a:solidFill>
                  <a:srgbClr val="FFFF00"/>
                </a:solidFill>
              </a:rPr>
              <a:t> </a:t>
            </a:r>
            <a:r>
              <a:rPr lang="en-US" sz="2000" dirty="0" err="1">
                <a:solidFill>
                  <a:srgbClr val="FFFF00"/>
                </a:solidFill>
              </a:rPr>
              <a:t>tersistem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9722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D" b="1" dirty="0"/>
              <a:t>C.9 </a:t>
            </a:r>
            <a:r>
              <a:rPr lang="en-ID" b="1" dirty="0" err="1"/>
              <a:t>Luaran</a:t>
            </a:r>
            <a:r>
              <a:rPr lang="en-ID" b="1" dirty="0"/>
              <a:t> dan </a:t>
            </a:r>
            <a:r>
              <a:rPr lang="en-ID" b="1" dirty="0" err="1"/>
              <a:t>Capaian</a:t>
            </a:r>
            <a:r>
              <a:rPr lang="en-ID" b="1" dirty="0"/>
              <a:t> </a:t>
            </a:r>
            <a:r>
              <a:rPr lang="en-ID" b="1" dirty="0" err="1"/>
              <a:t>Tridharma</a:t>
            </a:r>
            <a:endParaRPr lang="en-ID" b="1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0A139-C04E-4645-80E0-7B1FEC09AFB9}"/>
              </a:ext>
            </a:extLst>
          </p:cNvPr>
          <p:cNvSpPr txBox="1">
            <a:spLocks/>
          </p:cNvSpPr>
          <p:nvPr/>
        </p:nvSpPr>
        <p:spPr>
          <a:xfrm>
            <a:off x="887106" y="1992956"/>
            <a:ext cx="7588154" cy="197854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r>
              <a:rPr lang="id-ID" sz="2400" b="1" dirty="0">
                <a:solidFill>
                  <a:schemeClr val="bg1"/>
                </a:solidFill>
              </a:rPr>
              <a:t>6. </a:t>
            </a:r>
            <a:r>
              <a:rPr lang="en-US" sz="2400" b="1" dirty="0" err="1">
                <a:solidFill>
                  <a:schemeClr val="bg1"/>
                </a:solidFill>
              </a:rPr>
              <a:t>Simpulan</a:t>
            </a:r>
            <a:r>
              <a:rPr lang="en-US" sz="2400" b="1" dirty="0">
                <a:solidFill>
                  <a:schemeClr val="bg1"/>
                </a:solidFill>
              </a:rPr>
              <a:t> Hasil </a:t>
            </a:r>
            <a:r>
              <a:rPr lang="en-US" sz="2400" b="1" dirty="0" err="1">
                <a:solidFill>
                  <a:schemeClr val="bg1"/>
                </a:solidFill>
              </a:rPr>
              <a:t>Evaluasi</a:t>
            </a:r>
            <a:r>
              <a:rPr lang="en-US" sz="2400" b="1" dirty="0">
                <a:solidFill>
                  <a:schemeClr val="bg1"/>
                </a:solidFill>
              </a:rPr>
              <a:t> dan </a:t>
            </a:r>
            <a:r>
              <a:rPr lang="en-US" sz="2400" b="1" dirty="0" err="1">
                <a:solidFill>
                  <a:schemeClr val="bg1"/>
                </a:solidFill>
              </a:rPr>
              <a:t>Tindak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Lanjut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err="1">
                <a:solidFill>
                  <a:schemeClr val="bg1"/>
                </a:solidFill>
              </a:rPr>
              <a:t>Berisi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ringkasan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dari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pemosisian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masalah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akar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masalah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serta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rencana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perbaikan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oleh UPPS </a:t>
            </a:r>
            <a:r>
              <a:rPr lang="en-US" sz="2400" dirty="0" err="1">
                <a:solidFill>
                  <a:schemeClr val="bg1"/>
                </a:solidFill>
              </a:rPr>
              <a:t>terkait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luaran</a:t>
            </a:r>
            <a:r>
              <a:rPr lang="en-US" sz="2400" dirty="0">
                <a:solidFill>
                  <a:schemeClr val="bg1"/>
                </a:solidFill>
              </a:rPr>
              <a:t> dan </a:t>
            </a:r>
            <a:r>
              <a:rPr lang="en-US" sz="2400" dirty="0" err="1">
                <a:solidFill>
                  <a:schemeClr val="bg1"/>
                </a:solidFill>
              </a:rPr>
              <a:t>capaian</a:t>
            </a:r>
            <a:r>
              <a:rPr lang="en-US" sz="2400" dirty="0">
                <a:solidFill>
                  <a:schemeClr val="bg1"/>
                </a:solidFill>
              </a:rPr>
              <a:t> pada program </a:t>
            </a:r>
            <a:r>
              <a:rPr lang="en-US" sz="2400" dirty="0" err="1">
                <a:solidFill>
                  <a:schemeClr val="bg1"/>
                </a:solidFill>
              </a:rPr>
              <a:t>studi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diakreditasi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7504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08BF-070A-4576-801A-E27A9BB2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17" y="142227"/>
            <a:ext cx="7886700" cy="562922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BAB II </a:t>
            </a:r>
            <a:r>
              <a:rPr lang="en-ID" b="1" dirty="0" err="1"/>
              <a:t>Laporan</a:t>
            </a:r>
            <a:r>
              <a:rPr lang="en-ID" b="1" dirty="0"/>
              <a:t> </a:t>
            </a: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DC72E17-C610-42D7-B517-563BA82B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4" y="843893"/>
            <a:ext cx="4134055" cy="56911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DE181-B7E7-45D3-80D0-40E88296B0AD}"/>
              </a:ext>
            </a:extLst>
          </p:cNvPr>
          <p:cNvSpPr/>
          <p:nvPr/>
        </p:nvSpPr>
        <p:spPr>
          <a:xfrm>
            <a:off x="4476467" y="705149"/>
            <a:ext cx="4408226" cy="596860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IDENTITAS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PENGUSUL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IDENTITAS TIM PENYUSUN LED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KATA PENGANTAR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RINGKASAN EKSEKUTIF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I. PENDAHULUAN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A. DASAR PENYUSUNAN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B. TIM PENYUSUN DAN TANGGUNGJAWABNYA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C. MEKANISME KERJA PENYUSUNAN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ED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II. LAPORAN EVALUASI DIRI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A. KONDISI EKSTERNAL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B. PROFIL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UNIT PENGELOLA PROGRAM STUDI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C. KRITERIA</a:t>
            </a:r>
          </a:p>
          <a:p>
            <a:r>
              <a:rPr lang="id-ID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    C.</a:t>
            </a:r>
            <a:r>
              <a:rPr lang="id-ID" sz="1400" b="1" dirty="0">
                <a:solidFill>
                  <a:schemeClr val="tx1"/>
                </a:solidFill>
              </a:rPr>
              <a:t>1. </a:t>
            </a:r>
            <a:r>
              <a:rPr lang="en-US" sz="1400" b="1" dirty="0" err="1">
                <a:solidFill>
                  <a:schemeClr val="tx1"/>
                </a:solidFill>
              </a:rPr>
              <a:t>Visi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Misi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Tujuan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Strategi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2. </a:t>
            </a:r>
            <a:r>
              <a:rPr lang="fi-FI" sz="1400" b="1" dirty="0">
                <a:solidFill>
                  <a:schemeClr val="tx1"/>
                </a:solidFill>
              </a:rPr>
              <a:t>Tata Pamong, Tata Kelola, dan Kerjasama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3. </a:t>
            </a:r>
            <a:r>
              <a:rPr lang="en-US" sz="1400" b="1" dirty="0" err="1">
                <a:solidFill>
                  <a:schemeClr val="tx1"/>
                </a:solidFill>
              </a:rPr>
              <a:t>Mahasiswa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4. </a:t>
            </a:r>
            <a:r>
              <a:rPr lang="en-US" sz="1400" b="1" dirty="0" err="1">
                <a:solidFill>
                  <a:schemeClr val="tx1"/>
                </a:solidFill>
              </a:rPr>
              <a:t>Sumber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Manusia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5. </a:t>
            </a:r>
            <a:r>
              <a:rPr lang="en-US" sz="1400" b="1" dirty="0" err="1">
                <a:solidFill>
                  <a:schemeClr val="tx1"/>
                </a:solidFill>
              </a:rPr>
              <a:t>Keuangan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Sarana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Prasarana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6. </a:t>
            </a:r>
            <a:r>
              <a:rPr lang="en-US" sz="1400" b="1" dirty="0" err="1">
                <a:solidFill>
                  <a:schemeClr val="tx1"/>
                </a:solidFill>
              </a:rPr>
              <a:t>Pendidikan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7. </a:t>
            </a:r>
            <a:r>
              <a:rPr lang="en-US" sz="1400" b="1" dirty="0" err="1">
                <a:solidFill>
                  <a:schemeClr val="tx1"/>
                </a:solidFill>
              </a:rPr>
              <a:t>Penelitian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8. </a:t>
            </a:r>
            <a:r>
              <a:rPr lang="en-US" sz="1400" b="1" dirty="0" err="1">
                <a:solidFill>
                  <a:schemeClr val="tx1"/>
                </a:solidFill>
              </a:rPr>
              <a:t>Pengabdian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kepada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Masyarakat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9. </a:t>
            </a:r>
            <a:r>
              <a:rPr lang="en-US" sz="1400" b="1" dirty="0" err="1">
                <a:solidFill>
                  <a:schemeClr val="tx1"/>
                </a:solidFill>
              </a:rPr>
              <a:t>Luaran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Capaian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Tridharma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D. ANALISIS DAN PENETAPAN PROGRAM PENGEMBANGAN UPPS TERKAIT PROGRAM STUDI YANG DIAKREDITASI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III. PENUTUP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LAMPIRAN</a:t>
            </a:r>
          </a:p>
        </p:txBody>
      </p:sp>
    </p:spTree>
    <p:extLst>
      <p:ext uri="{BB962C8B-B14F-4D97-AF65-F5344CB8AC3E}">
        <p14:creationId xmlns:p14="http://schemas.microsoft.com/office/powerpoint/2010/main" val="31093634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E64F-C084-4FB9-9B1C-223903619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785" y="2462585"/>
            <a:ext cx="2279175" cy="2490770"/>
          </a:xfrm>
        </p:spPr>
        <p:txBody>
          <a:bodyPr>
            <a:noAutofit/>
          </a:bodyPr>
          <a:lstStyle/>
          <a:p>
            <a:r>
              <a:rPr lang="en-ID" sz="3200" b="1" dirty="0"/>
              <a:t>BAB II</a:t>
            </a:r>
            <a:br>
              <a:rPr lang="en-ID" sz="3200" b="1" dirty="0"/>
            </a:br>
            <a:r>
              <a:rPr lang="en-ID" sz="3200" b="1" dirty="0" err="1"/>
              <a:t>Laporan</a:t>
            </a:r>
            <a:r>
              <a:rPr lang="en-ID" sz="3200" b="1" dirty="0"/>
              <a:t> </a:t>
            </a:r>
            <a:r>
              <a:rPr lang="en-ID" sz="3200" b="1" dirty="0" err="1"/>
              <a:t>Evaluasi</a:t>
            </a:r>
            <a:r>
              <a:rPr lang="en-ID" sz="3200" b="1" dirty="0"/>
              <a:t> </a:t>
            </a:r>
            <a:r>
              <a:rPr lang="en-ID" sz="3200" b="1" dirty="0" err="1"/>
              <a:t>Diri</a:t>
            </a:r>
            <a:endParaRPr lang="en-ID" sz="320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A2E146-7FFE-4B71-9538-3CF0BB6D6C16}"/>
              </a:ext>
            </a:extLst>
          </p:cNvPr>
          <p:cNvSpPr/>
          <p:nvPr/>
        </p:nvSpPr>
        <p:spPr>
          <a:xfrm>
            <a:off x="4593191" y="260845"/>
            <a:ext cx="4010748" cy="222226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400" b="1" dirty="0">
                <a:solidFill>
                  <a:schemeClr val="bg1"/>
                </a:solidFill>
              </a:rPr>
              <a:t>ANALISIS DAN PENETAPAN PROGRAM PENGEMBANGAN UPPS TERKAIT PROGRAM STUDI YANG DIAKREDITASI</a:t>
            </a:r>
          </a:p>
        </p:txBody>
      </p:sp>
      <p:sp>
        <p:nvSpPr>
          <p:cNvPr id="4" name="Chevron 20">
            <a:extLst>
              <a:ext uri="{FF2B5EF4-FFF2-40B4-BE49-F238E27FC236}">
                <a16:creationId xmlns:a16="http://schemas.microsoft.com/office/drawing/2014/main" id="{69AEB742-BF5D-456A-A999-36A8B2405DDC}"/>
              </a:ext>
            </a:extLst>
          </p:cNvPr>
          <p:cNvSpPr/>
          <p:nvPr/>
        </p:nvSpPr>
        <p:spPr>
          <a:xfrm>
            <a:off x="4021328" y="489444"/>
            <a:ext cx="525515" cy="1619082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5" name="Pentagon 21">
            <a:extLst>
              <a:ext uri="{FF2B5EF4-FFF2-40B4-BE49-F238E27FC236}">
                <a16:creationId xmlns:a16="http://schemas.microsoft.com/office/drawing/2014/main" id="{43405C07-A20F-4314-8078-935ACABE92E4}"/>
              </a:ext>
            </a:extLst>
          </p:cNvPr>
          <p:cNvSpPr/>
          <p:nvPr/>
        </p:nvSpPr>
        <p:spPr>
          <a:xfrm>
            <a:off x="2400301" y="489444"/>
            <a:ext cx="1780118" cy="1619082"/>
          </a:xfrm>
          <a:prstGeom prst="homePlate">
            <a:avLst>
              <a:gd name="adj" fmla="val 26098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Arial Rounded MT Bold" panose="020F0704030504030204" pitchFamily="34" charset="0"/>
              </a:rPr>
              <a:t>BAGIAN</a:t>
            </a:r>
          </a:p>
          <a:p>
            <a:pPr algn="ctr"/>
            <a:r>
              <a:rPr lang="en-US" sz="2400">
                <a:latin typeface="Arial Rounded MT Bold" panose="020F0704030504030204" pitchFamily="34" charset="0"/>
              </a:rPr>
              <a:t>D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37F593-64E6-4786-BF31-2C95437D6BC3}"/>
              </a:ext>
            </a:extLst>
          </p:cNvPr>
          <p:cNvSpPr txBox="1">
            <a:spLocks/>
          </p:cNvSpPr>
          <p:nvPr/>
        </p:nvSpPr>
        <p:spPr>
          <a:xfrm>
            <a:off x="2990753" y="2643092"/>
            <a:ext cx="4133170" cy="8690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d-ID" sz="2800" b="1" dirty="0">
                <a:solidFill>
                  <a:schemeClr val="bg1"/>
                </a:solidFill>
                <a:latin typeface="+mn-lt"/>
              </a:rPr>
              <a:t>1.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Analisis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Capaian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Kinerja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D9E7B0B-990D-464F-8687-6BB417351409}"/>
              </a:ext>
            </a:extLst>
          </p:cNvPr>
          <p:cNvSpPr txBox="1">
            <a:spLocks/>
          </p:cNvSpPr>
          <p:nvPr/>
        </p:nvSpPr>
        <p:spPr>
          <a:xfrm>
            <a:off x="3497229" y="3603621"/>
            <a:ext cx="4508437" cy="1094807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bg1"/>
                </a:solidFill>
                <a:latin typeface="+mn-lt"/>
              </a:rPr>
              <a:t>2</a:t>
            </a:r>
            <a:r>
              <a:rPr lang="id-ID" sz="2800" b="1" dirty="0">
                <a:solidFill>
                  <a:schemeClr val="bg1"/>
                </a:solidFill>
                <a:latin typeface="+mn-lt"/>
              </a:rPr>
              <a:t>.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Analisis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SWOT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atau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analisis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 lain yang </a:t>
            </a:r>
            <a:r>
              <a:rPr lang="en-US" sz="2800" b="1" dirty="0" err="1">
                <a:solidFill>
                  <a:schemeClr val="bg1"/>
                </a:solidFill>
                <a:latin typeface="+mn-lt"/>
              </a:rPr>
              <a:t>relevan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08D7B3-D096-4AF5-A8E2-41ED71FBC579}"/>
              </a:ext>
            </a:extLst>
          </p:cNvPr>
          <p:cNvSpPr txBox="1">
            <a:spLocks/>
          </p:cNvSpPr>
          <p:nvPr/>
        </p:nvSpPr>
        <p:spPr>
          <a:xfrm>
            <a:off x="4021328" y="4777180"/>
            <a:ext cx="4334236" cy="869089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ID" sz="2800" b="1" dirty="0" err="1">
                <a:solidFill>
                  <a:schemeClr val="bg1"/>
                </a:solidFill>
                <a:latin typeface="+mn-lt"/>
              </a:rPr>
              <a:t>Strategi</a:t>
            </a:r>
            <a:r>
              <a:rPr lang="en-ID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ID" sz="2800" b="1" dirty="0" err="1">
                <a:solidFill>
                  <a:schemeClr val="bg1"/>
                </a:solidFill>
                <a:latin typeface="+mn-lt"/>
              </a:rPr>
              <a:t>Pengembangan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C82E05-AA15-4C54-9055-E712FCFD2FEF}"/>
              </a:ext>
            </a:extLst>
          </p:cNvPr>
          <p:cNvSpPr txBox="1">
            <a:spLocks/>
          </p:cNvSpPr>
          <p:nvPr/>
        </p:nvSpPr>
        <p:spPr>
          <a:xfrm>
            <a:off x="4470770" y="5725021"/>
            <a:ext cx="4133170" cy="869089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D" sz="2800" b="1" dirty="0">
                <a:solidFill>
                  <a:schemeClr val="bg1"/>
                </a:solidFill>
                <a:latin typeface="+mn-lt"/>
              </a:rPr>
              <a:t>4. Program </a:t>
            </a:r>
            <a:r>
              <a:rPr lang="en-ID" sz="2800" b="1" dirty="0" err="1">
                <a:solidFill>
                  <a:schemeClr val="bg1"/>
                </a:solidFill>
                <a:latin typeface="+mn-lt"/>
              </a:rPr>
              <a:t>Berkelanjutan</a:t>
            </a:r>
            <a:endParaRPr lang="en-US" sz="28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09365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822" y="242296"/>
            <a:ext cx="7886700" cy="1325563"/>
          </a:xfrm>
        </p:spPr>
        <p:txBody>
          <a:bodyPr>
            <a:normAutofit fontScale="90000"/>
          </a:bodyPr>
          <a:lstStyle/>
          <a:p>
            <a:pPr lvl="0"/>
            <a:r>
              <a:rPr lang="en-US" b="1" dirty="0"/>
              <a:t>D. </a:t>
            </a:r>
            <a:br>
              <a:rPr lang="en-US" b="1" dirty="0"/>
            </a:br>
            <a:r>
              <a:rPr lang="en-US" sz="2400" b="1" dirty="0"/>
              <a:t>ANALISIS DAN PENETAPAN PROGRAM PENGEMBANGAN UPPS TERKAIT PROGRAM STUDI YANG DIAKREDITASI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33B77-433C-4647-ABCB-F80726088512}"/>
              </a:ext>
            </a:extLst>
          </p:cNvPr>
          <p:cNvSpPr txBox="1">
            <a:spLocks/>
          </p:cNvSpPr>
          <p:nvPr/>
        </p:nvSpPr>
        <p:spPr>
          <a:xfrm>
            <a:off x="504969" y="1715054"/>
            <a:ext cx="8210407" cy="1969841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1. </a:t>
            </a:r>
            <a:r>
              <a:rPr lang="en-US" b="1" dirty="0" err="1">
                <a:solidFill>
                  <a:schemeClr val="bg1"/>
                </a:solidFill>
              </a:rPr>
              <a:t>Analisis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Capaian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Kinerja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Cakupan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aspek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antar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kriteria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dievaluasi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kelengkapan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keluasan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kedalaman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ketepatan</a:t>
            </a:r>
            <a:r>
              <a:rPr lang="en-US" dirty="0">
                <a:solidFill>
                  <a:schemeClr val="bg1"/>
                </a:solidFill>
              </a:rPr>
              <a:t>, dan </a:t>
            </a:r>
            <a:r>
              <a:rPr lang="en-US" dirty="0" err="1">
                <a:solidFill>
                  <a:schemeClr val="bg1"/>
                </a:solidFill>
              </a:rPr>
              <a:t>ketajaman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mengidentifikasi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masalah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didukung</a:t>
            </a:r>
            <a:r>
              <a:rPr lang="en-US" dirty="0">
                <a:solidFill>
                  <a:schemeClr val="bg1"/>
                </a:solidFill>
              </a:rPr>
              <a:t> oleh data/</a:t>
            </a:r>
            <a:r>
              <a:rPr lang="en-US" dirty="0" err="1">
                <a:solidFill>
                  <a:schemeClr val="bg1"/>
                </a:solidFill>
              </a:rPr>
              <a:t>informasi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andal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memadai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konsisten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disampaikan</a:t>
            </a:r>
            <a:r>
              <a:rPr lang="en-US" dirty="0">
                <a:solidFill>
                  <a:schemeClr val="bg1"/>
                </a:solidFill>
              </a:rPr>
              <a:t> pada </a:t>
            </a:r>
            <a:r>
              <a:rPr lang="en-US" dirty="0" err="1">
                <a:solidFill>
                  <a:schemeClr val="bg1"/>
                </a:solidFill>
              </a:rPr>
              <a:t>setiap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kriteria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atas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0A139-C04E-4645-80E0-7B1FEC09AFB9}"/>
              </a:ext>
            </a:extLst>
          </p:cNvPr>
          <p:cNvSpPr txBox="1">
            <a:spLocks/>
          </p:cNvSpPr>
          <p:nvPr/>
        </p:nvSpPr>
        <p:spPr>
          <a:xfrm>
            <a:off x="504968" y="3985145"/>
            <a:ext cx="8210408" cy="2592939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>
                <a:solidFill>
                  <a:schemeClr val="bg1"/>
                </a:solidFill>
              </a:rPr>
              <a:t>2. </a:t>
            </a:r>
            <a:r>
              <a:rPr lang="en-US" b="1" dirty="0" err="1">
                <a:solidFill>
                  <a:schemeClr val="bg1"/>
                </a:solidFill>
              </a:rPr>
              <a:t>Analisis</a:t>
            </a:r>
            <a:r>
              <a:rPr lang="en-US" b="1" dirty="0">
                <a:solidFill>
                  <a:schemeClr val="bg1"/>
                </a:solidFill>
              </a:rPr>
              <a:t> SWOT </a:t>
            </a:r>
            <a:r>
              <a:rPr lang="id-ID" b="1" dirty="0">
                <a:solidFill>
                  <a:schemeClr val="bg1"/>
                </a:solidFill>
              </a:rPr>
              <a:t>a</a:t>
            </a:r>
            <a:r>
              <a:rPr lang="en-US" b="1" dirty="0">
                <a:solidFill>
                  <a:schemeClr val="bg1"/>
                </a:solidFill>
              </a:rPr>
              <a:t>tau </a:t>
            </a:r>
            <a:r>
              <a:rPr lang="en-US" b="1" dirty="0" err="1">
                <a:solidFill>
                  <a:schemeClr val="bg1"/>
                </a:solidFill>
              </a:rPr>
              <a:t>Analisis</a:t>
            </a:r>
            <a:r>
              <a:rPr lang="en-US" b="1" dirty="0">
                <a:solidFill>
                  <a:schemeClr val="bg1"/>
                </a:solidFill>
              </a:rPr>
              <a:t> Lain </a:t>
            </a:r>
            <a:r>
              <a:rPr lang="id-ID" b="1" dirty="0">
                <a:solidFill>
                  <a:schemeClr val="bg1"/>
                </a:solidFill>
              </a:rPr>
              <a:t>y</a:t>
            </a:r>
            <a:r>
              <a:rPr lang="en-US" b="1" dirty="0">
                <a:solidFill>
                  <a:schemeClr val="bg1"/>
                </a:solidFill>
              </a:rPr>
              <a:t>ang </a:t>
            </a:r>
            <a:r>
              <a:rPr lang="en-US" b="1" dirty="0" err="1">
                <a:solidFill>
                  <a:schemeClr val="bg1"/>
                </a:solidFill>
              </a:rPr>
              <a:t>Relevan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Ketepatan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mengidentifikasi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kekuatan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pendorong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kelemahan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atau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faktor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penghambat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peluang</a:t>
            </a:r>
            <a:r>
              <a:rPr lang="en-US" dirty="0">
                <a:solidFill>
                  <a:schemeClr val="bg1"/>
                </a:solidFill>
              </a:rPr>
              <a:t> dan </a:t>
            </a:r>
            <a:r>
              <a:rPr lang="en-US" dirty="0" err="1">
                <a:solidFill>
                  <a:schemeClr val="bg1"/>
                </a:solidFill>
              </a:rPr>
              <a:t>ancaman</a:t>
            </a:r>
            <a:r>
              <a:rPr lang="en-US" dirty="0">
                <a:solidFill>
                  <a:schemeClr val="bg1"/>
                </a:solidFill>
              </a:rPr>
              <a:t> yang </a:t>
            </a:r>
            <a:r>
              <a:rPr lang="en-US" dirty="0" err="1">
                <a:solidFill>
                  <a:schemeClr val="bg1"/>
                </a:solidFill>
              </a:rPr>
              <a:t>dihadapi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keterkaitannya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dengan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capaian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kinerja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Hasil </a:t>
            </a:r>
            <a:r>
              <a:rPr lang="en-US" dirty="0" err="1">
                <a:solidFill>
                  <a:schemeClr val="bg1"/>
                </a:solidFill>
              </a:rPr>
              <a:t>identifikasi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tersebut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dianalisis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untuk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menentukan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posisi</a:t>
            </a:r>
            <a:r>
              <a:rPr lang="en-US" b="1" dirty="0">
                <a:solidFill>
                  <a:schemeClr val="bg1"/>
                </a:solidFill>
              </a:rPr>
              <a:t> UPPS dan program </a:t>
            </a:r>
            <a:r>
              <a:rPr lang="en-US" b="1" dirty="0" err="1">
                <a:solidFill>
                  <a:schemeClr val="bg1"/>
                </a:solidFill>
              </a:rPr>
              <a:t>studi</a:t>
            </a:r>
            <a:r>
              <a:rPr lang="en-US" b="1" dirty="0">
                <a:solidFill>
                  <a:schemeClr val="bg1"/>
                </a:solidFill>
              </a:rPr>
              <a:t> yang </a:t>
            </a:r>
            <a:r>
              <a:rPr lang="en-US" b="1" dirty="0" err="1">
                <a:solidFill>
                  <a:schemeClr val="bg1"/>
                </a:solidFill>
              </a:rPr>
              <a:t>diakreditasi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serta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menjadi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dasar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untuk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mengembangkan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alternatif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solusi</a:t>
            </a:r>
            <a:r>
              <a:rPr lang="en-US" b="1" dirty="0">
                <a:solidFill>
                  <a:schemeClr val="bg1"/>
                </a:solidFill>
              </a:rPr>
              <a:t> dan program </a:t>
            </a:r>
            <a:r>
              <a:rPr lang="en-US" b="1" dirty="0" err="1">
                <a:solidFill>
                  <a:schemeClr val="bg1"/>
                </a:solidFill>
              </a:rPr>
              <a:t>pengembangan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val="3460762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7500"/>
            <a:ext cx="9144000" cy="514350"/>
          </a:xfr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000">
                <a:latin typeface="Arial Rounded MT Bold" panose="020F0704030504030204" pitchFamily="34" charset="0"/>
              </a:rPr>
              <a:t>Dokumen yang di</a:t>
            </a:r>
            <a:r>
              <a:rPr lang="en-US" sz="2000">
                <a:latin typeface="Arial Rounded MT Bold" panose="020F0704030504030204" pitchFamily="34" charset="0"/>
              </a:rPr>
              <a:t>-</a:t>
            </a:r>
            <a:r>
              <a:rPr lang="id-ID" sz="2000">
                <a:latin typeface="Arial Rounded MT Bold" panose="020F0704030504030204" pitchFamily="34" charset="0"/>
              </a:rPr>
              <a:t>submit pada Akreditasi </a:t>
            </a:r>
            <a:r>
              <a:rPr lang="en-US" sz="2000">
                <a:latin typeface="Arial Rounded MT Bold" panose="020F0704030504030204" pitchFamily="34" charset="0"/>
              </a:rPr>
              <a:t>Program Studi 4</a:t>
            </a:r>
            <a:r>
              <a:rPr lang="id-ID" sz="2000">
                <a:latin typeface="Arial Rounded MT Bold" panose="020F0704030504030204" pitchFamily="34" charset="0"/>
              </a:rPr>
              <a:t>.0</a:t>
            </a:r>
            <a:endParaRPr lang="en-US" sz="200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/>
          </a:bodyPr>
          <a:lstStyle/>
          <a:p>
            <a:pPr algn="ctr"/>
            <a:r>
              <a:rPr lang="id-ID" sz="2000" dirty="0"/>
              <a:t>1. Laporan Kinerja Program Studi (LKPS) </a:t>
            </a:r>
            <a:endParaRPr lang="en-US" sz="2000" dirty="0"/>
          </a:p>
        </p:txBody>
      </p: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3151556" y="-315546"/>
            <a:ext cx="483049" cy="2357841"/>
          </a:xfrm>
          <a:prstGeom prst="bentConnector3">
            <a:avLst>
              <a:gd name="adj1" fmla="val 50000"/>
            </a:avLst>
          </a:prstGeom>
          <a:ln w="38100">
            <a:solidFill>
              <a:srgbClr val="0000FF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572001" y="1114424"/>
            <a:ext cx="4391024" cy="514351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id-ID" sz="2000" dirty="0"/>
              <a:t>2. Laporan Evaluasi Diri (LED) 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66" y="1741240"/>
            <a:ext cx="3996183" cy="4862497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714791" y="1741240"/>
            <a:ext cx="4105444" cy="4858863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4572000" y="863374"/>
            <a:ext cx="2233207" cy="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05207" y="863374"/>
            <a:ext cx="0" cy="252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69863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5BD0A-77FA-405B-9A23-E65C7297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b="1" dirty="0"/>
              <a:t>D</a:t>
            </a:r>
            <a:r>
              <a:rPr lang="id-ID" b="1" dirty="0"/>
              <a:t>.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2400" b="1" dirty="0"/>
              <a:t>ANALISIS DAN PENETAPAN PROGRAM PENGEMBANGAN UPPS TERKAIT PROGRAM STUDI YANG DIAKREDITASI</a:t>
            </a:r>
            <a:endParaRPr lang="en-US" b="1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F33B77-433C-4647-ABCB-F80726088512}"/>
              </a:ext>
            </a:extLst>
          </p:cNvPr>
          <p:cNvSpPr txBox="1">
            <a:spLocks/>
          </p:cNvSpPr>
          <p:nvPr/>
        </p:nvSpPr>
        <p:spPr>
          <a:xfrm>
            <a:off x="532264" y="2074459"/>
            <a:ext cx="8183112" cy="1871698"/>
          </a:xfrm>
          <a:prstGeom prst="rect">
            <a:avLst/>
          </a:prstGeom>
          <a:solidFill>
            <a:srgbClr val="002060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b="1" dirty="0">
                <a:solidFill>
                  <a:schemeClr val="bg1"/>
                </a:solidFill>
              </a:rPr>
              <a:t>3. </a:t>
            </a:r>
            <a:r>
              <a:rPr lang="en-US" sz="2400" b="1" dirty="0" err="1">
                <a:solidFill>
                  <a:schemeClr val="bg1"/>
                </a:solidFill>
              </a:rPr>
              <a:t>Strategi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Pengembangan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Kemampuan</a:t>
            </a:r>
            <a:r>
              <a:rPr lang="en-US" sz="2400" dirty="0">
                <a:solidFill>
                  <a:schemeClr val="bg1"/>
                </a:solidFill>
              </a:rPr>
              <a:t> UPPS </a:t>
            </a:r>
            <a:r>
              <a:rPr lang="en-US" sz="2400" dirty="0" err="1">
                <a:solidFill>
                  <a:schemeClr val="bg1"/>
                </a:solidFill>
              </a:rPr>
              <a:t>dalam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menetapkan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strategi</a:t>
            </a:r>
            <a:r>
              <a:rPr lang="en-US" sz="2400" dirty="0">
                <a:solidFill>
                  <a:schemeClr val="bg1"/>
                </a:solidFill>
              </a:rPr>
              <a:t> dan program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berdasarkan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prioritas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sesuai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dengan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kapasitas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kebutuhan</a:t>
            </a:r>
            <a:r>
              <a:rPr lang="en-US" sz="2400" dirty="0">
                <a:solidFill>
                  <a:schemeClr val="bg1"/>
                </a:solidFill>
              </a:rPr>
              <a:t>, dan VMT UPPS </a:t>
            </a:r>
            <a:r>
              <a:rPr lang="en-US" sz="2400" dirty="0" err="1">
                <a:solidFill>
                  <a:schemeClr val="bg1"/>
                </a:solidFill>
              </a:rPr>
              <a:t>secara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keseluruhan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terutama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program </a:t>
            </a:r>
            <a:r>
              <a:rPr lang="en-US" sz="2400" dirty="0" err="1">
                <a:solidFill>
                  <a:schemeClr val="bg1"/>
                </a:solidFill>
              </a:rPr>
              <a:t>studi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diakreditasi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AD0A139-C04E-4645-80E0-7B1FEC09AFB9}"/>
              </a:ext>
            </a:extLst>
          </p:cNvPr>
          <p:cNvSpPr txBox="1">
            <a:spLocks/>
          </p:cNvSpPr>
          <p:nvPr/>
        </p:nvSpPr>
        <p:spPr>
          <a:xfrm>
            <a:off x="532264" y="4230805"/>
            <a:ext cx="8183112" cy="2347279"/>
          </a:xfrm>
          <a:prstGeom prst="rect">
            <a:avLst/>
          </a:prstGeom>
          <a:solidFill>
            <a:srgbClr val="0000FF"/>
          </a:solidFill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sz="2400" b="1" dirty="0">
                <a:solidFill>
                  <a:schemeClr val="bg1"/>
                </a:solidFill>
              </a:rPr>
              <a:t>4. </a:t>
            </a:r>
            <a:r>
              <a:rPr lang="en-US" sz="2400" b="1" dirty="0">
                <a:solidFill>
                  <a:schemeClr val="bg1"/>
                </a:solidFill>
              </a:rPr>
              <a:t>Program </a:t>
            </a:r>
            <a:r>
              <a:rPr lang="en-US" sz="2400" b="1" dirty="0" err="1">
                <a:solidFill>
                  <a:schemeClr val="bg1"/>
                </a:solidFill>
              </a:rPr>
              <a:t>Keberlanjutan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solidFill>
                  <a:schemeClr val="bg1"/>
                </a:solidFill>
              </a:rPr>
              <a:t>Mekanisme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penjaminan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keberlangsungan</a:t>
            </a:r>
            <a:r>
              <a:rPr lang="en-US" sz="2400" dirty="0">
                <a:solidFill>
                  <a:schemeClr val="bg1"/>
                </a:solidFill>
              </a:rPr>
              <a:t> program </a:t>
            </a:r>
            <a:r>
              <a:rPr lang="en-US" sz="2400" dirty="0" err="1">
                <a:solidFill>
                  <a:schemeClr val="bg1"/>
                </a:solidFill>
              </a:rPr>
              <a:t>pengembangan</a:t>
            </a:r>
            <a:r>
              <a:rPr lang="en-US" sz="2400" dirty="0">
                <a:solidFill>
                  <a:schemeClr val="bg1"/>
                </a:solidFill>
              </a:rPr>
              <a:t> dan good practices yang </a:t>
            </a:r>
            <a:r>
              <a:rPr lang="en-US" sz="2400" dirty="0" err="1">
                <a:solidFill>
                  <a:schemeClr val="bg1"/>
                </a:solidFill>
              </a:rPr>
              <a:t>dihasilkan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serta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jaminan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ketersediaan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sumberdaya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untuk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mendukung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pelaksanaan</a:t>
            </a:r>
            <a:r>
              <a:rPr lang="en-US" sz="2400" dirty="0">
                <a:solidFill>
                  <a:schemeClr val="bg1"/>
                </a:solidFill>
              </a:rPr>
              <a:t> program </a:t>
            </a:r>
            <a:r>
              <a:rPr lang="en-US" sz="2400" dirty="0" err="1">
                <a:solidFill>
                  <a:schemeClr val="bg1"/>
                </a:solidFill>
              </a:rPr>
              <a:t>termasuk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rencana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penjaminan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mutu</a:t>
            </a:r>
            <a:r>
              <a:rPr lang="en-US" sz="2400" dirty="0">
                <a:solidFill>
                  <a:schemeClr val="bg1"/>
                </a:solidFill>
              </a:rPr>
              <a:t> yang </a:t>
            </a:r>
            <a:r>
              <a:rPr lang="en-US" sz="2400" dirty="0" err="1">
                <a:solidFill>
                  <a:schemeClr val="bg1"/>
                </a:solidFill>
              </a:rPr>
              <a:t>berkelanjutan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560851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A08BF-070A-4576-801A-E27A9BB20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117" y="142227"/>
            <a:ext cx="7886700" cy="562922"/>
          </a:xfrm>
        </p:spPr>
        <p:txBody>
          <a:bodyPr>
            <a:normAutofit fontScale="90000"/>
          </a:bodyPr>
          <a:lstStyle/>
          <a:p>
            <a:r>
              <a:rPr lang="en-ID" b="1" dirty="0"/>
              <a:t>BAB II </a:t>
            </a:r>
            <a:r>
              <a:rPr lang="en-ID" b="1" dirty="0" err="1"/>
              <a:t>Laporan</a:t>
            </a:r>
            <a:r>
              <a:rPr lang="en-ID" b="1" dirty="0"/>
              <a:t> </a:t>
            </a: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</p:txBody>
      </p:sp>
      <p:pic>
        <p:nvPicPr>
          <p:cNvPr id="4" name="Content Placeholder 2">
            <a:extLst>
              <a:ext uri="{FF2B5EF4-FFF2-40B4-BE49-F238E27FC236}">
                <a16:creationId xmlns:a16="http://schemas.microsoft.com/office/drawing/2014/main" id="{ADC72E17-C610-42D7-B517-563BA82B3D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94" y="843893"/>
            <a:ext cx="4134055" cy="569111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7EDE181-B7E7-45D3-80D0-40E88296B0AD}"/>
              </a:ext>
            </a:extLst>
          </p:cNvPr>
          <p:cNvSpPr/>
          <p:nvPr/>
        </p:nvSpPr>
        <p:spPr>
          <a:xfrm>
            <a:off x="4476467" y="705149"/>
            <a:ext cx="4408226" cy="5968607"/>
          </a:xfrm>
          <a:prstGeom prst="rect">
            <a:avLst/>
          </a:prstGeo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IDENTITAS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PENGUSUL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IDENTITAS TIM PENYUSUN LED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KATA PENGANTAR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RINGKASAN EKSEKUTIF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I. PENDAHULUAN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A. DASAR PENYUSUNAN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B. TIM PENYUSUN DAN TANGGUNGJAWABNYA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C. MEKANISME KERJA PENYUSUNAN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L</a:t>
            </a:r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ED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BAB II. LAPORAN EVALUASI DIRI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A. KONDISI EKSTERNAL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B. PROFIL </a:t>
            </a:r>
            <a:r>
              <a:rPr lang="id-ID" sz="1400" b="1" dirty="0">
                <a:solidFill>
                  <a:schemeClr val="tx1"/>
                </a:solidFill>
                <a:cs typeface="Arial" panose="020B0604020202020204" pitchFamily="34" charset="0"/>
              </a:rPr>
              <a:t>UNIT PENGELOLA PROGRAM STUDI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C. KRITERIA</a:t>
            </a:r>
          </a:p>
          <a:p>
            <a:r>
              <a:rPr lang="id-ID" sz="1400" b="1" dirty="0">
                <a:solidFill>
                  <a:schemeClr val="tx1"/>
                </a:solidFill>
              </a:rPr>
              <a:t> </a:t>
            </a:r>
            <a:r>
              <a:rPr lang="en-US" sz="1400" b="1" dirty="0">
                <a:solidFill>
                  <a:schemeClr val="tx1"/>
                </a:solidFill>
              </a:rPr>
              <a:t>    C.</a:t>
            </a:r>
            <a:r>
              <a:rPr lang="id-ID" sz="1400" b="1" dirty="0">
                <a:solidFill>
                  <a:schemeClr val="tx1"/>
                </a:solidFill>
              </a:rPr>
              <a:t>1. </a:t>
            </a:r>
            <a:r>
              <a:rPr lang="en-US" sz="1400" b="1" dirty="0" err="1">
                <a:solidFill>
                  <a:schemeClr val="tx1"/>
                </a:solidFill>
              </a:rPr>
              <a:t>Visi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Misi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Tujuan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Strategi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2. </a:t>
            </a:r>
            <a:r>
              <a:rPr lang="fi-FI" sz="1400" b="1" dirty="0">
                <a:solidFill>
                  <a:schemeClr val="tx1"/>
                </a:solidFill>
              </a:rPr>
              <a:t>Tata Pamong, Tata Kelola, dan Kerjasama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3. </a:t>
            </a:r>
            <a:r>
              <a:rPr lang="en-US" sz="1400" b="1" dirty="0" err="1">
                <a:solidFill>
                  <a:schemeClr val="tx1"/>
                </a:solidFill>
              </a:rPr>
              <a:t>Mahasiswa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4. </a:t>
            </a:r>
            <a:r>
              <a:rPr lang="en-US" sz="1400" b="1" dirty="0" err="1">
                <a:solidFill>
                  <a:schemeClr val="tx1"/>
                </a:solidFill>
              </a:rPr>
              <a:t>Sumber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Daya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Manusia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5. </a:t>
            </a:r>
            <a:r>
              <a:rPr lang="en-US" sz="1400" b="1" dirty="0" err="1">
                <a:solidFill>
                  <a:schemeClr val="tx1"/>
                </a:solidFill>
              </a:rPr>
              <a:t>Keuangan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Sarana</a:t>
            </a:r>
            <a:r>
              <a:rPr lang="en-US" sz="1400" b="1" dirty="0">
                <a:solidFill>
                  <a:schemeClr val="tx1"/>
                </a:solidFill>
              </a:rPr>
              <a:t>,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Prasarana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6. </a:t>
            </a:r>
            <a:r>
              <a:rPr lang="en-US" sz="1400" b="1" dirty="0" err="1">
                <a:solidFill>
                  <a:schemeClr val="tx1"/>
                </a:solidFill>
              </a:rPr>
              <a:t>Pendidikan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7. </a:t>
            </a:r>
            <a:r>
              <a:rPr lang="en-US" sz="1400" b="1" dirty="0" err="1">
                <a:solidFill>
                  <a:schemeClr val="tx1"/>
                </a:solidFill>
              </a:rPr>
              <a:t>Penelitian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8. </a:t>
            </a:r>
            <a:r>
              <a:rPr lang="en-US" sz="1400" b="1" dirty="0" err="1">
                <a:solidFill>
                  <a:schemeClr val="tx1"/>
                </a:solidFill>
              </a:rPr>
              <a:t>Pengabdian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kepada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Masyarakat</a:t>
            </a:r>
            <a:endParaRPr lang="id-ID" sz="1400" b="1" dirty="0">
              <a:solidFill>
                <a:schemeClr val="tx1"/>
              </a:solidFill>
            </a:endParaRPr>
          </a:p>
          <a:p>
            <a:r>
              <a:rPr lang="id-ID" sz="1400" b="1" dirty="0">
                <a:solidFill>
                  <a:schemeClr val="tx1"/>
                </a:solidFill>
              </a:rPr>
              <a:t>     </a:t>
            </a:r>
            <a:r>
              <a:rPr lang="en-US" sz="1400" b="1" dirty="0">
                <a:solidFill>
                  <a:schemeClr val="tx1"/>
                </a:solidFill>
              </a:rPr>
              <a:t>C.</a:t>
            </a:r>
            <a:r>
              <a:rPr lang="id-ID" sz="1400" b="1" dirty="0">
                <a:solidFill>
                  <a:schemeClr val="tx1"/>
                </a:solidFill>
              </a:rPr>
              <a:t>9. </a:t>
            </a:r>
            <a:r>
              <a:rPr lang="en-US" sz="1400" b="1" dirty="0" err="1">
                <a:solidFill>
                  <a:schemeClr val="tx1"/>
                </a:solidFill>
              </a:rPr>
              <a:t>Luaran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dan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Capaian</a:t>
            </a:r>
            <a:r>
              <a:rPr lang="en-US" sz="1400" b="1" dirty="0">
                <a:solidFill>
                  <a:schemeClr val="tx1"/>
                </a:solidFill>
              </a:rPr>
              <a:t> </a:t>
            </a:r>
            <a:r>
              <a:rPr lang="en-US" sz="1400" b="1" dirty="0" err="1">
                <a:solidFill>
                  <a:schemeClr val="tx1"/>
                </a:solidFill>
              </a:rPr>
              <a:t>Tridharma</a:t>
            </a:r>
            <a:endParaRPr lang="en-US" sz="1400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D. ANALISIS DAN PENETAPAN PROGRAM PENGEMBANGAN UPPS TERKAIT PROGRAM STUDI YANG DIAKREDITASI</a:t>
            </a:r>
          </a:p>
          <a:p>
            <a:r>
              <a:rPr 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BAB III. PENUTUP</a:t>
            </a:r>
          </a:p>
          <a:p>
            <a:r>
              <a:rPr lang="en-US" sz="1400" b="1" dirty="0">
                <a:solidFill>
                  <a:schemeClr val="tx1"/>
                </a:solidFill>
                <a:cs typeface="Arial" panose="020B0604020202020204" pitchFamily="34" charset="0"/>
              </a:rPr>
              <a:t>LAMPIRAN</a:t>
            </a:r>
          </a:p>
        </p:txBody>
      </p:sp>
    </p:spTree>
    <p:extLst>
      <p:ext uri="{BB962C8B-B14F-4D97-AF65-F5344CB8AC3E}">
        <p14:creationId xmlns:p14="http://schemas.microsoft.com/office/powerpoint/2010/main" val="42046282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8E64F-C084-4FB9-9B1C-22390361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dirty="0"/>
              <a:t>BAB II</a:t>
            </a:r>
            <a:br>
              <a:rPr lang="en-ID" b="1" dirty="0"/>
            </a:br>
            <a:r>
              <a:rPr lang="en-ID" b="1" dirty="0" err="1"/>
              <a:t>Laporan</a:t>
            </a:r>
            <a:r>
              <a:rPr lang="en-ID" b="1" dirty="0"/>
              <a:t> </a:t>
            </a:r>
            <a:r>
              <a:rPr lang="en-ID" b="1" dirty="0" err="1"/>
              <a:t>Evaluasi</a:t>
            </a:r>
            <a:r>
              <a:rPr lang="en-ID" b="1" dirty="0"/>
              <a:t> </a:t>
            </a:r>
            <a:r>
              <a:rPr lang="en-ID" b="1" dirty="0" err="1"/>
              <a:t>Diri</a:t>
            </a:r>
            <a:endParaRPr lang="en-ID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A2E146-7FFE-4B71-9538-3CF0BB6D6C16}"/>
              </a:ext>
            </a:extLst>
          </p:cNvPr>
          <p:cNvSpPr/>
          <p:nvPr/>
        </p:nvSpPr>
        <p:spPr>
          <a:xfrm>
            <a:off x="4074567" y="2317868"/>
            <a:ext cx="4010748" cy="2222265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b="1" dirty="0">
                <a:solidFill>
                  <a:schemeClr val="bg1"/>
                </a:solidFill>
              </a:rPr>
              <a:t>PENUTUP</a:t>
            </a:r>
            <a:endParaRPr lang="id-ID" sz="2800" b="1" dirty="0">
              <a:solidFill>
                <a:schemeClr val="bg1"/>
              </a:solidFill>
            </a:endParaRPr>
          </a:p>
          <a:p>
            <a:pPr lvl="0"/>
            <a:r>
              <a:rPr lang="en-US" sz="2800" dirty="0" err="1"/>
              <a:t>Bagian</a:t>
            </a:r>
            <a:r>
              <a:rPr lang="en-US" sz="2800" dirty="0"/>
              <a:t> </a:t>
            </a:r>
            <a:r>
              <a:rPr lang="en-US" sz="2800" dirty="0" err="1"/>
              <a:t>ini</a:t>
            </a:r>
            <a:r>
              <a:rPr lang="en-US" sz="2800" dirty="0"/>
              <a:t> </a:t>
            </a:r>
            <a:r>
              <a:rPr lang="en-US" sz="2800" dirty="0" err="1"/>
              <a:t>berisi</a:t>
            </a:r>
            <a:r>
              <a:rPr lang="en-US" sz="2800" dirty="0"/>
              <a:t> </a:t>
            </a:r>
            <a:r>
              <a:rPr lang="en-US" sz="2800" dirty="0" err="1"/>
              <a:t>deskripsi</a:t>
            </a:r>
            <a:r>
              <a:rPr lang="en-US" sz="2800" dirty="0"/>
              <a:t> yang </a:t>
            </a:r>
            <a:r>
              <a:rPr lang="en-US" sz="2800" dirty="0" err="1"/>
              <a:t>memuat</a:t>
            </a:r>
            <a:r>
              <a:rPr lang="en-US" sz="2800" dirty="0"/>
              <a:t> </a:t>
            </a:r>
            <a:r>
              <a:rPr lang="en-US" sz="2800" dirty="0" err="1"/>
              <a:t>kesimpulan</a:t>
            </a:r>
            <a:r>
              <a:rPr lang="en-US" sz="2800" dirty="0"/>
              <a:t> </a:t>
            </a:r>
            <a:r>
              <a:rPr lang="en-US" sz="2800" dirty="0" err="1"/>
              <a:t>akhir</a:t>
            </a:r>
            <a:r>
              <a:rPr lang="en-US" sz="2800" dirty="0"/>
              <a:t> </a:t>
            </a:r>
            <a:r>
              <a:rPr lang="en-US" sz="2800" dirty="0" err="1"/>
              <a:t>dari</a:t>
            </a:r>
            <a:r>
              <a:rPr lang="en-US" sz="2800" dirty="0"/>
              <a:t> </a:t>
            </a:r>
            <a:r>
              <a:rPr lang="en-US" sz="2800" dirty="0" err="1"/>
              <a:t>Laporan</a:t>
            </a:r>
            <a:r>
              <a:rPr lang="en-US" sz="2800" dirty="0"/>
              <a:t> </a:t>
            </a:r>
            <a:r>
              <a:rPr lang="en-US" sz="2800" dirty="0" err="1"/>
              <a:t>Evaluasi</a:t>
            </a:r>
            <a:r>
              <a:rPr lang="en-US" sz="2800" dirty="0"/>
              <a:t> </a:t>
            </a:r>
            <a:r>
              <a:rPr lang="en-US" sz="2800" dirty="0" err="1"/>
              <a:t>Diri</a:t>
            </a:r>
            <a:r>
              <a:rPr lang="en-US" sz="2800" dirty="0"/>
              <a:t>. </a:t>
            </a:r>
            <a:endParaRPr lang="id-ID" sz="2800" b="1" dirty="0">
              <a:solidFill>
                <a:schemeClr val="bg1"/>
              </a:solidFill>
            </a:endParaRPr>
          </a:p>
        </p:txBody>
      </p:sp>
      <p:sp>
        <p:nvSpPr>
          <p:cNvPr id="4" name="Chevron 20">
            <a:extLst>
              <a:ext uri="{FF2B5EF4-FFF2-40B4-BE49-F238E27FC236}">
                <a16:creationId xmlns:a16="http://schemas.microsoft.com/office/drawing/2014/main" id="{69AEB742-BF5D-456A-A999-36A8B2405DDC}"/>
              </a:ext>
            </a:extLst>
          </p:cNvPr>
          <p:cNvSpPr/>
          <p:nvPr/>
        </p:nvSpPr>
        <p:spPr>
          <a:xfrm>
            <a:off x="3502704" y="2546467"/>
            <a:ext cx="525515" cy="1619082"/>
          </a:xfrm>
          <a:prstGeom prst="chevron">
            <a:avLst>
              <a:gd name="adj" fmla="val 65391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Pentagon 21">
            <a:extLst>
              <a:ext uri="{FF2B5EF4-FFF2-40B4-BE49-F238E27FC236}">
                <a16:creationId xmlns:a16="http://schemas.microsoft.com/office/drawing/2014/main" id="{43405C07-A20F-4314-8078-935ACABE92E4}"/>
              </a:ext>
            </a:extLst>
          </p:cNvPr>
          <p:cNvSpPr/>
          <p:nvPr/>
        </p:nvSpPr>
        <p:spPr>
          <a:xfrm>
            <a:off x="1433006" y="2546467"/>
            <a:ext cx="2228789" cy="1619082"/>
          </a:xfrm>
          <a:prstGeom prst="homePlate">
            <a:avLst>
              <a:gd name="adj" fmla="val 26098"/>
            </a:avLst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BAGIAN</a:t>
            </a:r>
          </a:p>
          <a:p>
            <a:pPr algn="ctr"/>
            <a:r>
              <a:rPr lang="en-US" sz="2800" dirty="0">
                <a:latin typeface="Arial Rounded MT Bold" panose="020F070403050403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1384968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marcusan.net/wp-content/uploads/2014/06/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489705"/>
            <a:ext cx="7019925" cy="440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77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897929" y="1280554"/>
            <a:ext cx="5418868" cy="543784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5" name="Rectangle 4"/>
          <p:cNvSpPr/>
          <p:nvPr/>
        </p:nvSpPr>
        <p:spPr>
          <a:xfrm>
            <a:off x="3120999" y="5721947"/>
            <a:ext cx="2972723" cy="4769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</a:rPr>
              <a:t>Keuangan</a:t>
            </a:r>
            <a:r>
              <a:rPr lang="en-US" sz="1600" b="1" dirty="0">
                <a:solidFill>
                  <a:schemeClr val="bg1"/>
                </a:solidFill>
              </a:rPr>
              <a:t>, </a:t>
            </a:r>
            <a:r>
              <a:rPr lang="en-US" sz="1600" b="1" dirty="0" err="1">
                <a:solidFill>
                  <a:schemeClr val="bg1"/>
                </a:solidFill>
              </a:rPr>
              <a:t>Sarana</a:t>
            </a:r>
            <a:r>
              <a:rPr lang="en-US" sz="1600" b="1" dirty="0">
                <a:solidFill>
                  <a:schemeClr val="bg1"/>
                </a:solidFill>
              </a:rPr>
              <a:t>, dan </a:t>
            </a:r>
            <a:r>
              <a:rPr lang="en-US" sz="1600" b="1" dirty="0" err="1">
                <a:solidFill>
                  <a:schemeClr val="bg1"/>
                </a:solidFill>
              </a:rPr>
              <a:t>Prasarana</a:t>
            </a:r>
            <a:endParaRPr lang="en-US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 rot="16200000">
            <a:off x="5608969" y="3653364"/>
            <a:ext cx="2145107" cy="4769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</a:rPr>
              <a:t>Sumber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Daya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Manusia</a:t>
            </a:r>
            <a:endParaRPr lang="en-US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1517490" y="3572469"/>
            <a:ext cx="1983324" cy="47691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err="1">
                <a:solidFill>
                  <a:schemeClr val="bg1"/>
                </a:solidFill>
              </a:rPr>
              <a:t>Mahasiswa</a:t>
            </a:r>
            <a:endParaRPr lang="en-US" sz="1600" b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987673" y="2394804"/>
            <a:ext cx="3239379" cy="3209349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Rectangle 8"/>
          <p:cNvSpPr/>
          <p:nvPr/>
        </p:nvSpPr>
        <p:spPr>
          <a:xfrm>
            <a:off x="3999345" y="3426276"/>
            <a:ext cx="1155553" cy="4019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Pendidikan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753" y="4964373"/>
            <a:ext cx="1584253" cy="42158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Penelitian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0012" y="4989605"/>
            <a:ext cx="2198684" cy="3963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Pengabdian kepada Masyarakat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467804" y="4026037"/>
            <a:ext cx="2347325" cy="40194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>
                <a:solidFill>
                  <a:schemeClr val="accent5">
                    <a:lumMod val="40000"/>
                    <a:lumOff val="60000"/>
                  </a:schemeClr>
                </a:solidFill>
              </a:rPr>
              <a:t>Luaran dan Capaian Tridharma</a:t>
            </a:r>
            <a:endParaRPr lang="en-US" sz="1200" b="1">
              <a:solidFill>
                <a:schemeClr val="accent5">
                  <a:lumMod val="40000"/>
                  <a:lumOff val="6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81558" y="657346"/>
            <a:ext cx="4119818" cy="534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>
                <a:solidFill>
                  <a:srgbClr val="FFFF00"/>
                </a:solidFill>
              </a:rPr>
              <a:t>Visi, Misi, Tujuan, dan Strategi (VMTS)</a:t>
            </a:r>
            <a:endParaRPr lang="en-US" sz="1400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846687" y="1191667"/>
            <a:ext cx="1724774" cy="2128137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962587" y="1972978"/>
            <a:ext cx="33044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Unit </a:t>
            </a:r>
            <a:r>
              <a:rPr lang="en-US" sz="2000" b="1" dirty="0" err="1">
                <a:solidFill>
                  <a:schemeClr val="bg1"/>
                </a:solidFill>
              </a:rPr>
              <a:t>Pengelola</a:t>
            </a:r>
            <a:r>
              <a:rPr lang="en-US" sz="2000" b="1" dirty="0">
                <a:solidFill>
                  <a:schemeClr val="bg1"/>
                </a:solidFill>
              </a:rPr>
              <a:t> Program </a:t>
            </a:r>
            <a:r>
              <a:rPr lang="en-US" sz="2000" b="1" dirty="0" err="1">
                <a:solidFill>
                  <a:schemeClr val="bg1"/>
                </a:solidFill>
              </a:rPr>
              <a:t>Studi</a:t>
            </a:r>
            <a:endParaRPr lang="en-US" sz="2000" b="1" dirty="0">
              <a:solidFill>
                <a:schemeClr val="bg1"/>
              </a:solidFill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VMTS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73559" y="1316448"/>
            <a:ext cx="4119818" cy="534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400" b="1">
                <a:solidFill>
                  <a:srgbClr val="FFFF00"/>
                </a:solidFill>
              </a:rPr>
              <a:t>Tata Pamong, Tata Kelola, dan Kerjasama</a:t>
            </a:r>
            <a:endParaRPr lang="en-US" sz="1400" b="1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85704" y="2730338"/>
            <a:ext cx="16955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>
                <a:solidFill>
                  <a:schemeClr val="accent5"/>
                </a:solidFill>
              </a:rPr>
              <a:t>Program Studi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425401" y="204000"/>
            <a:ext cx="2363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PERGURUAN TINGGI</a:t>
            </a:r>
          </a:p>
        </p:txBody>
      </p:sp>
      <p:sp>
        <p:nvSpPr>
          <p:cNvPr id="4" name="Pentagon 3"/>
          <p:cNvSpPr/>
          <p:nvPr/>
        </p:nvSpPr>
        <p:spPr>
          <a:xfrm>
            <a:off x="-73296" y="1859767"/>
            <a:ext cx="2723154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Pengusul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170516" y="657346"/>
            <a:ext cx="1798555" cy="1512907"/>
          </a:xfrm>
          <a:prstGeom prst="wedgeRoundRectCallout">
            <a:avLst>
              <a:gd name="adj1" fmla="val -140760"/>
              <a:gd name="adj2" fmla="val 95330"/>
              <a:gd name="adj3" fmla="val 16667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i="1"/>
              <a:t>Evaluasi Diri yang diri yang dilakukan fokus untuk pengembangan PS yang diakreditasi</a:t>
            </a:r>
          </a:p>
        </p:txBody>
      </p:sp>
    </p:spTree>
    <p:extLst>
      <p:ext uri="{BB962C8B-B14F-4D97-AF65-F5344CB8AC3E}">
        <p14:creationId xmlns:p14="http://schemas.microsoft.com/office/powerpoint/2010/main" val="55726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467169" y="450111"/>
            <a:ext cx="8123938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/>
              <a:t>Evaluasi Diri (ED)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169" y="1812885"/>
            <a:ext cx="801008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Evaluasi diri mencakup keseluruhan </a:t>
            </a:r>
            <a:r>
              <a:rPr lang="en-US" sz="2800">
                <a:solidFill>
                  <a:srgbClr val="FF0000"/>
                </a:solidFill>
              </a:rPr>
              <a:t>evaluasi diri Unit Pengelola Program Studi</a:t>
            </a:r>
            <a:r>
              <a:rPr lang="en-US" sz="2800"/>
              <a:t> (UPPS) yang bertanggung jawab </a:t>
            </a:r>
            <a:r>
              <a:rPr lang="en-US" sz="2800">
                <a:solidFill>
                  <a:srgbClr val="FF0000"/>
                </a:solidFill>
              </a:rPr>
              <a:t>menyelenggarakan program studi </a:t>
            </a:r>
            <a:r>
              <a:rPr lang="en-US" sz="2800"/>
              <a:t>(mengacu kepada PP nomor: 4 tahun 2014, Struktur Organisasi dan Tata Kerja masing-masing Perguruan Tinggi).</a:t>
            </a:r>
          </a:p>
          <a:p>
            <a:r>
              <a:rPr lang="en-US" sz="2800"/>
              <a:t>UPPS dapat merupakan Perguruan Tinggi (Politeknik, Sekolah Tinggi, dll.), atau Departemen, Fakultas, Sekolah, dll.</a:t>
            </a:r>
          </a:p>
          <a:p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336145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0868" y="86179"/>
            <a:ext cx="3555070" cy="2686314"/>
          </a:xfrm>
        </p:spPr>
        <p:txBody>
          <a:bodyPr>
            <a:noAutofit/>
          </a:bodyPr>
          <a:lstStyle/>
          <a:p>
            <a:pPr algn="r"/>
            <a:b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id-ID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Laporan evaluasi diri Program Studi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176226" y="751437"/>
            <a:ext cx="4943426" cy="1979234"/>
            <a:chOff x="336" y="480"/>
            <a:chExt cx="3072" cy="1056"/>
          </a:xfrm>
        </p:grpSpPr>
        <p:sp>
          <p:nvSpPr>
            <p:cNvPr id="269318" name="Rectangle 6"/>
            <p:cNvSpPr>
              <a:spLocks noChangeArrowheads="1"/>
            </p:cNvSpPr>
            <p:nvPr/>
          </p:nvSpPr>
          <p:spPr bwMode="auto">
            <a:xfrm>
              <a:off x="336" y="480"/>
              <a:ext cx="3072" cy="105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26" name="Text Box 7"/>
            <p:cNvSpPr txBox="1">
              <a:spLocks noChangeArrowheads="1"/>
            </p:cNvSpPr>
            <p:nvPr/>
          </p:nvSpPr>
          <p:spPr bwMode="auto">
            <a:xfrm>
              <a:off x="399" y="677"/>
              <a:ext cx="922" cy="7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1400" u="sng" dirty="0"/>
                <a:t>Makro</a:t>
              </a:r>
              <a:endParaRPr lang="en-US" sz="1200" u="sng" dirty="0"/>
            </a:p>
            <a:p>
              <a:pPr eaLnBrk="0" hangingPunct="0"/>
              <a:r>
                <a:rPr lang="en-US" sz="1200" i="1" dirty="0" err="1"/>
                <a:t>politik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ekonomi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kebijakan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sosial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budaya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perkembangan</a:t>
              </a:r>
              <a:r>
                <a:rPr lang="en-US" sz="1200" i="1" dirty="0"/>
                <a:t> </a:t>
              </a:r>
              <a:r>
                <a:rPr lang="en-US" sz="1200" i="1" dirty="0" err="1"/>
                <a:t>i</a:t>
              </a:r>
              <a:r>
                <a:rPr lang="id-ID" sz="1200" i="1" dirty="0"/>
                <a:t>ptek</a:t>
              </a:r>
              <a:endParaRPr lang="en-US" sz="1200" i="1" dirty="0"/>
            </a:p>
          </p:txBody>
        </p:sp>
        <p:sp>
          <p:nvSpPr>
            <p:cNvPr id="7227" name="Text Box 8"/>
            <p:cNvSpPr txBox="1">
              <a:spLocks noChangeArrowheads="1"/>
            </p:cNvSpPr>
            <p:nvPr/>
          </p:nvSpPr>
          <p:spPr bwMode="auto">
            <a:xfrm>
              <a:off x="1328" y="676"/>
              <a:ext cx="2065" cy="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1400" u="sng" dirty="0"/>
                <a:t>Mikro</a:t>
              </a:r>
              <a:endParaRPr lang="en-US" sz="1200" u="sng" dirty="0"/>
            </a:p>
            <a:p>
              <a:pPr eaLnBrk="0" hangingPunct="0"/>
              <a:r>
                <a:rPr lang="en-US" sz="1200" i="1" dirty="0" err="1"/>
                <a:t>pesaing</a:t>
              </a:r>
              <a:r>
                <a:rPr lang="en-US" sz="1200" i="1" dirty="0"/>
                <a:t>, </a:t>
              </a:r>
              <a:r>
                <a:rPr lang="en-US" sz="1200" i="1" dirty="0" err="1"/>
                <a:t>pengguna</a:t>
              </a:r>
              <a:r>
                <a:rPr lang="en-US" sz="1200" i="1" dirty="0"/>
                <a:t> </a:t>
              </a:r>
              <a:r>
                <a:rPr lang="en-US" sz="1200" i="1" dirty="0" err="1"/>
                <a:t>lulusan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sumber</a:t>
              </a:r>
              <a:r>
                <a:rPr lang="en-US" sz="1200" i="1" dirty="0"/>
                <a:t> </a:t>
              </a:r>
              <a:r>
                <a:rPr lang="en-US" sz="1200" i="1" dirty="0" err="1"/>
                <a:t>calon</a:t>
              </a:r>
              <a:r>
                <a:rPr lang="en-US" sz="1200" i="1" dirty="0"/>
                <a:t> </a:t>
              </a:r>
              <a:r>
                <a:rPr lang="en-US" sz="1200" i="1" dirty="0" err="1"/>
                <a:t>mahasiswa</a:t>
              </a:r>
              <a:r>
                <a:rPr lang="en-US" sz="1200" i="1" dirty="0"/>
                <a:t>, </a:t>
              </a:r>
              <a:r>
                <a:rPr lang="en-US" sz="1200" i="1" dirty="0" err="1"/>
                <a:t>sumber</a:t>
              </a:r>
              <a:r>
                <a:rPr lang="en-US" sz="1200" i="1" dirty="0"/>
                <a:t> </a:t>
              </a:r>
              <a:r>
                <a:rPr lang="en-US" sz="1200" i="1" dirty="0" err="1"/>
                <a:t>calon</a:t>
              </a:r>
              <a:r>
                <a:rPr lang="en-US" sz="1200" i="1" dirty="0"/>
                <a:t> </a:t>
              </a:r>
              <a:r>
                <a:rPr lang="en-US" sz="1200" i="1" dirty="0" err="1"/>
                <a:t>dosen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sumber</a:t>
              </a:r>
              <a:r>
                <a:rPr lang="en-US" sz="1200" i="1" dirty="0"/>
                <a:t> </a:t>
              </a:r>
              <a:r>
                <a:rPr lang="en-US" sz="1200" i="1" dirty="0" err="1"/>
                <a:t>tenaga</a:t>
              </a:r>
              <a:r>
                <a:rPr lang="en-US" sz="1200" i="1" dirty="0"/>
                <a:t> </a:t>
              </a:r>
              <a:r>
                <a:rPr lang="en-US" sz="1200" i="1" dirty="0" err="1"/>
                <a:t>kependidikan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/>
                <a:t>e-Learning, </a:t>
              </a:r>
              <a:r>
                <a:rPr lang="en-US" sz="1200" i="1" dirty="0" err="1"/>
                <a:t>pendidikan</a:t>
              </a:r>
              <a:r>
                <a:rPr lang="en-US" sz="1200" i="1" dirty="0"/>
                <a:t> </a:t>
              </a:r>
              <a:r>
                <a:rPr lang="en-US" sz="1200" i="1" dirty="0" err="1"/>
                <a:t>jarak</a:t>
              </a:r>
              <a:r>
                <a:rPr lang="en-US" sz="1200" i="1" dirty="0"/>
                <a:t> </a:t>
              </a:r>
              <a:r>
                <a:rPr lang="en-US" sz="1200" i="1" dirty="0" err="1"/>
                <a:t>jauh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/>
                <a:t>Open Course Ware (OCW),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kebutuhan</a:t>
              </a:r>
              <a:r>
                <a:rPr lang="en-US" sz="1200" i="1" dirty="0"/>
                <a:t> </a:t>
              </a:r>
              <a:r>
                <a:rPr lang="en-US" sz="1200" i="1" dirty="0" err="1"/>
                <a:t>dunia</a:t>
              </a:r>
              <a:r>
                <a:rPr lang="en-US" sz="1200" i="1" dirty="0"/>
                <a:t> </a:t>
              </a:r>
              <a:r>
                <a:rPr lang="en-US" sz="1200" i="1" dirty="0" err="1"/>
                <a:t>usaha</a:t>
              </a:r>
              <a:r>
                <a:rPr lang="en-US" sz="1200" i="1" dirty="0"/>
                <a:t>/</a:t>
              </a:r>
              <a:r>
                <a:rPr lang="en-US" sz="1200" i="1" dirty="0" err="1"/>
                <a:t>industri</a:t>
              </a:r>
              <a:r>
                <a:rPr lang="en-US" sz="1200" i="1" dirty="0"/>
                <a:t> </a:t>
              </a:r>
              <a:r>
                <a:rPr lang="en-US" sz="1200" i="1" dirty="0" err="1"/>
                <a:t>dan</a:t>
              </a:r>
              <a:r>
                <a:rPr lang="en-US" sz="1200" i="1" dirty="0"/>
                <a:t> </a:t>
              </a:r>
              <a:r>
                <a:rPr lang="en-US" sz="1200" i="1" dirty="0" err="1"/>
                <a:t>masyarakat</a:t>
              </a:r>
              <a:r>
                <a:rPr lang="en-US" sz="1200" i="1" dirty="0"/>
                <a:t>, </a:t>
              </a:r>
              <a:endParaRPr lang="id-ID" sz="1200" i="1" dirty="0"/>
            </a:p>
            <a:p>
              <a:pPr eaLnBrk="0" hangingPunct="0"/>
              <a:r>
                <a:rPr lang="en-US" sz="1200" i="1" dirty="0" err="1"/>
                <a:t>mitra</a:t>
              </a:r>
              <a:r>
                <a:rPr lang="en-US" sz="1200" i="1" dirty="0"/>
                <a:t>, </a:t>
              </a:r>
              <a:r>
                <a:rPr lang="en-US" sz="1200" i="1" dirty="0" err="1"/>
                <a:t>dan</a:t>
              </a:r>
              <a:r>
                <a:rPr lang="en-US" sz="1200" i="1" dirty="0"/>
                <a:t> </a:t>
              </a:r>
              <a:r>
                <a:rPr lang="en-US" sz="1200" i="1" dirty="0" err="1"/>
                <a:t>aliansi</a:t>
              </a:r>
              <a:endParaRPr lang="en-US" sz="1200" b="0" dirty="0"/>
            </a:p>
          </p:txBody>
        </p:sp>
        <p:sp>
          <p:nvSpPr>
            <p:cNvPr id="7229" name="Text Box 10"/>
            <p:cNvSpPr txBox="1">
              <a:spLocks noChangeArrowheads="1"/>
            </p:cNvSpPr>
            <p:nvPr/>
          </p:nvSpPr>
          <p:spPr bwMode="auto">
            <a:xfrm>
              <a:off x="368" y="496"/>
              <a:ext cx="3003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Lingkungan Eksternal</a:t>
              </a:r>
              <a:r>
                <a:rPr lang="en-US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(Lo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k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al, Na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US" sz="1400" b="1" i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ional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, 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Internasional</a:t>
              </a:r>
              <a:r>
                <a:rPr lang="en-US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)</a:t>
              </a:r>
              <a:endParaRPr lang="en-US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7221" name="Group 65"/>
          <p:cNvGrpSpPr>
            <a:grpSpLocks/>
          </p:cNvGrpSpPr>
          <p:nvPr/>
        </p:nvGrpSpPr>
        <p:grpSpPr bwMode="auto">
          <a:xfrm>
            <a:off x="187721" y="4832133"/>
            <a:ext cx="4055413" cy="1378168"/>
            <a:chOff x="304" y="3129"/>
            <a:chExt cx="3296" cy="1235"/>
          </a:xfrm>
        </p:grpSpPr>
        <p:sp>
          <p:nvSpPr>
            <p:cNvPr id="269324" name="Rectangle 12"/>
            <p:cNvSpPr>
              <a:spLocks noChangeArrowheads="1"/>
            </p:cNvSpPr>
            <p:nvPr/>
          </p:nvSpPr>
          <p:spPr bwMode="auto">
            <a:xfrm>
              <a:off x="304" y="3134"/>
              <a:ext cx="3296" cy="123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224" name="Text Box 14"/>
            <p:cNvSpPr txBox="1">
              <a:spLocks noChangeArrowheads="1"/>
            </p:cNvSpPr>
            <p:nvPr/>
          </p:nvSpPr>
          <p:spPr bwMode="auto">
            <a:xfrm>
              <a:off x="324" y="3129"/>
              <a:ext cx="3216" cy="1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Lingkungan Internal</a:t>
              </a:r>
              <a:r>
                <a:rPr lang="id-ID" sz="14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(9 kriteria akreditasi)</a:t>
              </a:r>
            </a:p>
            <a:p>
              <a:pPr eaLnBrk="0" hangingPunct="0"/>
              <a:r>
                <a:rPr lang="en-US" sz="1200" dirty="0"/>
                <a:t>1) </a:t>
              </a:r>
              <a:r>
                <a:rPr lang="en-US" sz="1200" dirty="0" err="1"/>
                <a:t>Visi</a:t>
              </a:r>
              <a:r>
                <a:rPr lang="en-US" sz="1200" dirty="0"/>
                <a:t>, </a:t>
              </a:r>
              <a:r>
                <a:rPr lang="en-US" sz="1200" dirty="0" err="1"/>
                <a:t>Misi</a:t>
              </a:r>
              <a:r>
                <a:rPr lang="en-US" sz="1200" dirty="0"/>
                <a:t>, </a:t>
              </a:r>
              <a:r>
                <a:rPr lang="en-US" sz="1200" dirty="0" err="1"/>
                <a:t>Tujuan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Strategi</a:t>
              </a:r>
              <a:r>
                <a:rPr lang="en-US" sz="1200" dirty="0"/>
                <a:t>, 2) Tata </a:t>
              </a:r>
              <a:r>
                <a:rPr lang="en-US" sz="1200" dirty="0" err="1"/>
                <a:t>Pamong</a:t>
              </a:r>
              <a:r>
                <a:rPr lang="en-US" sz="1200" dirty="0"/>
                <a:t>, Tata </a:t>
              </a:r>
              <a:r>
                <a:rPr lang="en-US" sz="1200" dirty="0" err="1"/>
                <a:t>Kelola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Kerjasama</a:t>
              </a:r>
              <a:r>
                <a:rPr lang="en-US" sz="1200" dirty="0"/>
                <a:t>, 3) </a:t>
              </a:r>
              <a:r>
                <a:rPr lang="en-US" sz="1200" dirty="0" err="1"/>
                <a:t>Mahasiswa</a:t>
              </a:r>
              <a:r>
                <a:rPr lang="en-US" sz="1200" dirty="0"/>
                <a:t>, 4) </a:t>
              </a:r>
              <a:r>
                <a:rPr lang="en-US" sz="1200" dirty="0" err="1"/>
                <a:t>Sumber</a:t>
              </a:r>
              <a:r>
                <a:rPr lang="en-US" sz="1200" dirty="0"/>
                <a:t> </a:t>
              </a:r>
              <a:r>
                <a:rPr lang="en-US" sz="1200" dirty="0" err="1"/>
                <a:t>Daya</a:t>
              </a:r>
              <a:r>
                <a:rPr lang="en-US" sz="1200" dirty="0"/>
                <a:t> </a:t>
              </a:r>
              <a:r>
                <a:rPr lang="en-US" sz="1200" dirty="0" err="1"/>
                <a:t>Manusia</a:t>
              </a:r>
              <a:r>
                <a:rPr lang="en-US" sz="1200" dirty="0"/>
                <a:t>, 5) </a:t>
              </a:r>
              <a:r>
                <a:rPr lang="en-US" sz="1200" dirty="0" err="1"/>
                <a:t>Keuangan</a:t>
              </a:r>
              <a:r>
                <a:rPr lang="en-US" sz="1200" dirty="0"/>
                <a:t>, </a:t>
              </a:r>
              <a:r>
                <a:rPr lang="en-US" sz="1200" dirty="0" err="1"/>
                <a:t>Sarana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Prasarana</a:t>
              </a:r>
              <a:r>
                <a:rPr lang="en-US" sz="1200" dirty="0"/>
                <a:t>, 6) </a:t>
              </a:r>
              <a:r>
                <a:rPr lang="en-US" sz="1200" dirty="0" err="1"/>
                <a:t>Pendidikan</a:t>
              </a:r>
              <a:r>
                <a:rPr lang="en-US" sz="1200" dirty="0"/>
                <a:t>, 7) </a:t>
              </a:r>
              <a:r>
                <a:rPr lang="en-US" sz="1200" dirty="0" err="1"/>
                <a:t>Penelitian</a:t>
              </a:r>
              <a:r>
                <a:rPr lang="en-US" sz="1200" dirty="0"/>
                <a:t>, 8) </a:t>
              </a:r>
              <a:r>
                <a:rPr lang="en-US" sz="1200" dirty="0" err="1"/>
                <a:t>Pengabdian</a:t>
              </a:r>
              <a:r>
                <a:rPr lang="en-US" sz="1200" dirty="0"/>
                <a:t> </a:t>
              </a:r>
              <a:r>
                <a:rPr lang="en-US" sz="1200" dirty="0" err="1"/>
                <a:t>kepada</a:t>
              </a:r>
              <a:r>
                <a:rPr lang="en-US" sz="1200" dirty="0"/>
                <a:t> </a:t>
              </a:r>
              <a:r>
                <a:rPr lang="en-US" sz="1200" dirty="0" err="1"/>
                <a:t>Masyarakat</a:t>
              </a:r>
              <a:r>
                <a:rPr lang="en-US" sz="1200" dirty="0"/>
                <a:t>, </a:t>
              </a:r>
              <a:r>
                <a:rPr lang="en-US" sz="1200" dirty="0" err="1"/>
                <a:t>dan</a:t>
              </a:r>
              <a:r>
                <a:rPr lang="en-US" sz="1200" dirty="0"/>
                <a:t> 9) </a:t>
              </a:r>
              <a:r>
                <a:rPr lang="en-US" sz="1200" dirty="0" err="1"/>
                <a:t>Luaran</a:t>
              </a:r>
              <a:r>
                <a:rPr lang="en-US" sz="1200" dirty="0"/>
                <a:t> </a:t>
              </a:r>
              <a:r>
                <a:rPr lang="en-US" sz="1200" dirty="0" err="1"/>
                <a:t>dan</a:t>
              </a:r>
              <a:r>
                <a:rPr lang="en-US" sz="1200" dirty="0"/>
                <a:t> </a:t>
              </a:r>
              <a:r>
                <a:rPr lang="en-US" sz="1200" dirty="0" err="1"/>
                <a:t>Capaian</a:t>
              </a:r>
              <a:r>
                <a:rPr lang="en-US" sz="1200" dirty="0"/>
                <a:t> </a:t>
              </a:r>
              <a:r>
                <a:rPr lang="en-US" sz="1200" dirty="0" err="1"/>
                <a:t>Tridharma</a:t>
              </a:r>
              <a:r>
                <a:rPr lang="en-US" sz="1200" dirty="0"/>
                <a:t>.</a:t>
              </a:r>
            </a:p>
          </p:txBody>
        </p:sp>
      </p:grpSp>
      <p:grpSp>
        <p:nvGrpSpPr>
          <p:cNvPr id="7176" name="Group 20"/>
          <p:cNvGrpSpPr>
            <a:grpSpLocks/>
          </p:cNvGrpSpPr>
          <p:nvPr/>
        </p:nvGrpSpPr>
        <p:grpSpPr bwMode="auto">
          <a:xfrm>
            <a:off x="2851681" y="3153336"/>
            <a:ext cx="1069593" cy="914400"/>
            <a:chOff x="2112" y="2112"/>
            <a:chExt cx="816" cy="576"/>
          </a:xfrm>
        </p:grpSpPr>
        <p:sp>
          <p:nvSpPr>
            <p:cNvPr id="269333" name="Rectangle 21"/>
            <p:cNvSpPr>
              <a:spLocks noChangeArrowheads="1"/>
            </p:cNvSpPr>
            <p:nvPr/>
          </p:nvSpPr>
          <p:spPr bwMode="auto">
            <a:xfrm>
              <a:off x="2112" y="2112"/>
              <a:ext cx="816" cy="5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 b="1" dirty="0"/>
            </a:p>
          </p:txBody>
        </p:sp>
        <p:sp>
          <p:nvSpPr>
            <p:cNvPr id="7220" name="Text Box 22"/>
            <p:cNvSpPr txBox="1">
              <a:spLocks noChangeArrowheads="1"/>
            </p:cNvSpPr>
            <p:nvPr/>
          </p:nvSpPr>
          <p:spPr bwMode="auto">
            <a:xfrm>
              <a:off x="2188" y="2170"/>
              <a:ext cx="66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 err="1"/>
                <a:t>Evalua</a:t>
              </a:r>
              <a:r>
                <a:rPr lang="id-ID" sz="1400" b="1" dirty="0"/>
                <a:t>si</a:t>
              </a:r>
              <a:endParaRPr lang="en-US" sz="1400" b="1" dirty="0"/>
            </a:p>
            <a:p>
              <a:pPr algn="ctr" eaLnBrk="0" hangingPunct="0"/>
              <a:r>
                <a:rPr lang="en-US" sz="1400" b="1" dirty="0"/>
                <a:t>Anal</a:t>
              </a:r>
              <a:r>
                <a:rPr lang="id-ID" sz="1400" b="1" dirty="0"/>
                <a:t>i</a:t>
              </a:r>
              <a:r>
                <a:rPr lang="en-US" sz="1400" b="1" dirty="0"/>
                <a:t>sis</a:t>
              </a:r>
            </a:p>
            <a:p>
              <a:pPr algn="ctr" eaLnBrk="0" hangingPunct="0"/>
              <a:r>
                <a:rPr lang="en-US" sz="1400" b="1" dirty="0" err="1"/>
                <a:t>Interpreta</a:t>
              </a:r>
              <a:r>
                <a:rPr lang="id-ID" sz="1400" b="1" dirty="0"/>
                <a:t>si</a:t>
              </a:r>
              <a:endParaRPr lang="en-US" b="1" dirty="0"/>
            </a:p>
          </p:txBody>
        </p:sp>
      </p:grpSp>
      <p:sp>
        <p:nvSpPr>
          <p:cNvPr id="7179" name="AutoShape 25"/>
          <p:cNvSpPr>
            <a:spLocks noChangeArrowheads="1"/>
          </p:cNvSpPr>
          <p:nvPr/>
        </p:nvSpPr>
        <p:spPr bwMode="auto">
          <a:xfrm rot="5400000" flipV="1">
            <a:off x="3279571" y="2567983"/>
            <a:ext cx="310016" cy="838200"/>
          </a:xfrm>
          <a:prstGeom prst="rightArrow">
            <a:avLst>
              <a:gd name="adj1" fmla="val 47731"/>
              <a:gd name="adj2" fmla="val 6597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59" name="AutoShape 24"/>
          <p:cNvSpPr>
            <a:spLocks noChangeArrowheads="1"/>
          </p:cNvSpPr>
          <p:nvPr/>
        </p:nvSpPr>
        <p:spPr bwMode="auto">
          <a:xfrm rot="-5400000">
            <a:off x="3139861" y="3948604"/>
            <a:ext cx="461079" cy="838200"/>
          </a:xfrm>
          <a:prstGeom prst="rightArrow">
            <a:avLst>
              <a:gd name="adj1" fmla="val 47731"/>
              <a:gd name="adj2" fmla="val 65972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" name="Right Arrow 1"/>
          <p:cNvSpPr/>
          <p:nvPr/>
        </p:nvSpPr>
        <p:spPr>
          <a:xfrm>
            <a:off x="2597522" y="3266413"/>
            <a:ext cx="216000" cy="729561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>
            <a:grpSpLocks/>
          </p:cNvGrpSpPr>
          <p:nvPr/>
        </p:nvGrpSpPr>
        <p:grpSpPr bwMode="auto">
          <a:xfrm>
            <a:off x="62898" y="2917834"/>
            <a:ext cx="2502533" cy="1663692"/>
            <a:chOff x="300" y="3059"/>
            <a:chExt cx="3205" cy="1955"/>
          </a:xfrm>
        </p:grpSpPr>
        <p:sp>
          <p:nvSpPr>
            <p:cNvPr id="67" name="Rectangle 12"/>
            <p:cNvSpPr>
              <a:spLocks noChangeArrowheads="1"/>
            </p:cNvSpPr>
            <p:nvPr/>
          </p:nvSpPr>
          <p:spPr bwMode="auto">
            <a:xfrm>
              <a:off x="300" y="3059"/>
              <a:ext cx="3089" cy="195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" name="Text Box 14"/>
            <p:cNvSpPr txBox="1">
              <a:spLocks noChangeArrowheads="1"/>
            </p:cNvSpPr>
            <p:nvPr/>
          </p:nvSpPr>
          <p:spPr bwMode="auto">
            <a:xfrm>
              <a:off x="324" y="3142"/>
              <a:ext cx="3181" cy="1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/>
              <a:r>
                <a:rPr lang="id-ID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Profil </a:t>
              </a:r>
              <a:r>
                <a:rPr lang="en-US" sz="2000" b="1" i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UPPS dan PS</a:t>
              </a:r>
              <a:endParaRPr lang="id-ID" sz="1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eaLnBrk="0" hangingPunct="0"/>
              <a:r>
                <a:rPr lang="id-ID" sz="1200"/>
                <a:t>Sejarah; </a:t>
              </a:r>
              <a:r>
                <a:rPr lang="id-ID" sz="1200" dirty="0"/>
                <a:t>visi, misi, tujuan, dan tata nilai; Organisasi dan tata kerja; Mahasiswa dan lulusan; Dosen dan tenaga kependidikan; Keuangan, sarana dan prasarana; Sistem penjaminan mutu; Kinerja institusi</a:t>
              </a:r>
              <a:endParaRPr lang="en-US" sz="1200" dirty="0"/>
            </a:p>
          </p:txBody>
        </p:sp>
      </p:grpSp>
      <p:grpSp>
        <p:nvGrpSpPr>
          <p:cNvPr id="69" name="Group 26"/>
          <p:cNvGrpSpPr>
            <a:grpSpLocks/>
          </p:cNvGrpSpPr>
          <p:nvPr/>
        </p:nvGrpSpPr>
        <p:grpSpPr bwMode="auto">
          <a:xfrm>
            <a:off x="3959429" y="3245411"/>
            <a:ext cx="1100684" cy="738188"/>
            <a:chOff x="1824" y="2076"/>
            <a:chExt cx="756" cy="465"/>
          </a:xfrm>
        </p:grpSpPr>
        <p:grpSp>
          <p:nvGrpSpPr>
            <p:cNvPr id="70" name="Group 27"/>
            <p:cNvGrpSpPr>
              <a:grpSpLocks/>
            </p:cNvGrpSpPr>
            <p:nvPr/>
          </p:nvGrpSpPr>
          <p:grpSpPr bwMode="auto">
            <a:xfrm>
              <a:off x="2035" y="2076"/>
              <a:ext cx="545" cy="465"/>
              <a:chOff x="4303" y="2448"/>
              <a:chExt cx="545" cy="465"/>
            </a:xfrm>
          </p:grpSpPr>
          <p:sp>
            <p:nvSpPr>
              <p:cNvPr id="72" name="AutoShape 28"/>
              <p:cNvSpPr>
                <a:spLocks noChangeArrowheads="1"/>
              </p:cNvSpPr>
              <p:nvPr/>
            </p:nvSpPr>
            <p:spPr bwMode="auto">
              <a:xfrm>
                <a:off x="4303" y="2448"/>
                <a:ext cx="524" cy="43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3" name="Text Box 29"/>
              <p:cNvSpPr txBox="1">
                <a:spLocks noChangeArrowheads="1"/>
              </p:cNvSpPr>
              <p:nvPr/>
            </p:nvSpPr>
            <p:spPr bwMode="auto">
              <a:xfrm>
                <a:off x="4319" y="2448"/>
                <a:ext cx="529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1400" dirty="0"/>
                  <a:t>Analisis Capaian Kinerja</a:t>
                </a:r>
                <a:endParaRPr lang="en-US" sz="1400" dirty="0"/>
              </a:p>
            </p:txBody>
          </p:sp>
        </p:grpSp>
        <p:sp>
          <p:nvSpPr>
            <p:cNvPr id="71" name="AutoShape 30"/>
            <p:cNvSpPr>
              <a:spLocks noChangeArrowheads="1"/>
            </p:cNvSpPr>
            <p:nvPr/>
          </p:nvSpPr>
          <p:spPr bwMode="auto">
            <a:xfrm>
              <a:off x="1824" y="2196"/>
              <a:ext cx="19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74" name="Group 31"/>
          <p:cNvGrpSpPr>
            <a:grpSpLocks/>
          </p:cNvGrpSpPr>
          <p:nvPr/>
        </p:nvGrpSpPr>
        <p:grpSpPr bwMode="auto">
          <a:xfrm>
            <a:off x="5121466" y="3241442"/>
            <a:ext cx="1348606" cy="738188"/>
            <a:chOff x="2711" y="2070"/>
            <a:chExt cx="863" cy="465"/>
          </a:xfrm>
        </p:grpSpPr>
        <p:grpSp>
          <p:nvGrpSpPr>
            <p:cNvPr id="75" name="Group 32"/>
            <p:cNvGrpSpPr>
              <a:grpSpLocks/>
            </p:cNvGrpSpPr>
            <p:nvPr/>
          </p:nvGrpSpPr>
          <p:grpSpPr bwMode="auto">
            <a:xfrm>
              <a:off x="2845" y="2070"/>
              <a:ext cx="729" cy="465"/>
              <a:chOff x="4153" y="2442"/>
              <a:chExt cx="729" cy="465"/>
            </a:xfrm>
          </p:grpSpPr>
          <p:sp>
            <p:nvSpPr>
              <p:cNvPr id="77" name="AutoShape 33"/>
              <p:cNvSpPr>
                <a:spLocks noChangeArrowheads="1"/>
              </p:cNvSpPr>
              <p:nvPr/>
            </p:nvSpPr>
            <p:spPr bwMode="auto">
              <a:xfrm>
                <a:off x="4204" y="2449"/>
                <a:ext cx="678" cy="43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8" name="Text Box 34"/>
              <p:cNvSpPr txBox="1">
                <a:spLocks noChangeArrowheads="1"/>
              </p:cNvSpPr>
              <p:nvPr/>
            </p:nvSpPr>
            <p:spPr bwMode="auto">
              <a:xfrm>
                <a:off x="4153" y="2442"/>
                <a:ext cx="687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fi-FI" sz="1400" dirty="0"/>
                  <a:t>Analisis SWOT</a:t>
                </a:r>
                <a:r>
                  <a:rPr lang="id-ID" sz="1400" dirty="0"/>
                  <a:t>/</a:t>
                </a:r>
                <a:r>
                  <a:rPr lang="fi-FI" sz="1400" dirty="0"/>
                  <a:t> analisis lain</a:t>
                </a:r>
                <a:endParaRPr lang="en-US" sz="1400" dirty="0"/>
              </a:p>
            </p:txBody>
          </p:sp>
        </p:grpSp>
        <p:sp>
          <p:nvSpPr>
            <p:cNvPr id="76" name="AutoShape 35"/>
            <p:cNvSpPr>
              <a:spLocks noChangeArrowheads="1"/>
            </p:cNvSpPr>
            <p:nvPr/>
          </p:nvSpPr>
          <p:spPr bwMode="auto">
            <a:xfrm>
              <a:off x="2711" y="2207"/>
              <a:ext cx="19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0" name="Group 36"/>
          <p:cNvGrpSpPr>
            <a:grpSpLocks/>
          </p:cNvGrpSpPr>
          <p:nvPr/>
        </p:nvGrpSpPr>
        <p:grpSpPr bwMode="auto">
          <a:xfrm>
            <a:off x="6549769" y="3246859"/>
            <a:ext cx="1174750" cy="796301"/>
            <a:chOff x="3744" y="2076"/>
            <a:chExt cx="740" cy="453"/>
          </a:xfrm>
        </p:grpSpPr>
        <p:grpSp>
          <p:nvGrpSpPr>
            <p:cNvPr id="81" name="Group 37"/>
            <p:cNvGrpSpPr>
              <a:grpSpLocks/>
            </p:cNvGrpSpPr>
            <p:nvPr/>
          </p:nvGrpSpPr>
          <p:grpSpPr bwMode="auto">
            <a:xfrm>
              <a:off x="3840" y="2076"/>
              <a:ext cx="644" cy="453"/>
              <a:chOff x="4188" y="2448"/>
              <a:chExt cx="644" cy="453"/>
            </a:xfrm>
          </p:grpSpPr>
          <p:sp>
            <p:nvSpPr>
              <p:cNvPr id="83" name="AutoShape 38"/>
              <p:cNvSpPr>
                <a:spLocks noChangeArrowheads="1"/>
              </p:cNvSpPr>
              <p:nvPr/>
            </p:nvSpPr>
            <p:spPr bwMode="auto">
              <a:xfrm>
                <a:off x="4260" y="2448"/>
                <a:ext cx="548" cy="432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4" name="Text Box 39"/>
              <p:cNvSpPr txBox="1">
                <a:spLocks noChangeArrowheads="1"/>
              </p:cNvSpPr>
              <p:nvPr/>
            </p:nvSpPr>
            <p:spPr bwMode="auto">
              <a:xfrm>
                <a:off x="4188" y="2481"/>
                <a:ext cx="644" cy="4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1400"/>
                  <a:t>Strategi Pengembangan</a:t>
                </a:r>
                <a:r>
                  <a:rPr lang="en-US" sz="1400"/>
                  <a:t> PS</a:t>
                </a:r>
                <a:endParaRPr lang="en-US" sz="1400" dirty="0"/>
              </a:p>
            </p:txBody>
          </p:sp>
        </p:grpSp>
        <p:sp>
          <p:nvSpPr>
            <p:cNvPr id="82" name="AutoShape 40"/>
            <p:cNvSpPr>
              <a:spLocks noChangeArrowheads="1"/>
            </p:cNvSpPr>
            <p:nvPr/>
          </p:nvSpPr>
          <p:spPr bwMode="auto">
            <a:xfrm>
              <a:off x="3744" y="2196"/>
              <a:ext cx="192" cy="19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85" name="Group 41"/>
          <p:cNvGrpSpPr>
            <a:grpSpLocks/>
          </p:cNvGrpSpPr>
          <p:nvPr/>
        </p:nvGrpSpPr>
        <p:grpSpPr bwMode="auto">
          <a:xfrm>
            <a:off x="7810075" y="3272834"/>
            <a:ext cx="1249632" cy="842963"/>
            <a:chOff x="4719" y="2043"/>
            <a:chExt cx="741" cy="531"/>
          </a:xfrm>
        </p:grpSpPr>
        <p:grpSp>
          <p:nvGrpSpPr>
            <p:cNvPr id="86" name="Group 42"/>
            <p:cNvGrpSpPr>
              <a:grpSpLocks/>
            </p:cNvGrpSpPr>
            <p:nvPr/>
          </p:nvGrpSpPr>
          <p:grpSpPr bwMode="auto">
            <a:xfrm>
              <a:off x="4890" y="2043"/>
              <a:ext cx="570" cy="531"/>
              <a:chOff x="4278" y="2415"/>
              <a:chExt cx="570" cy="531"/>
            </a:xfrm>
          </p:grpSpPr>
          <p:sp>
            <p:nvSpPr>
              <p:cNvPr id="88" name="AutoShape 43"/>
              <p:cNvSpPr>
                <a:spLocks noChangeArrowheads="1"/>
              </p:cNvSpPr>
              <p:nvPr/>
            </p:nvSpPr>
            <p:spPr bwMode="auto">
              <a:xfrm>
                <a:off x="4278" y="2415"/>
                <a:ext cx="564" cy="501"/>
              </a:xfrm>
              <a:prstGeom prst="roundRect">
                <a:avLst>
                  <a:gd name="adj" fmla="val 16667"/>
                </a:avLst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89" name="Text Box 44"/>
              <p:cNvSpPr txBox="1">
                <a:spLocks noChangeArrowheads="1"/>
              </p:cNvSpPr>
              <p:nvPr/>
            </p:nvSpPr>
            <p:spPr bwMode="auto">
              <a:xfrm>
                <a:off x="4290" y="2481"/>
                <a:ext cx="558" cy="4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id-ID" sz="1400" dirty="0"/>
                  <a:t>Program keberlanjutan</a:t>
                </a:r>
                <a:endParaRPr lang="en-US" sz="1400" dirty="0"/>
              </a:p>
            </p:txBody>
          </p:sp>
        </p:grpSp>
        <p:sp>
          <p:nvSpPr>
            <p:cNvPr id="87" name="AutoShape 45"/>
            <p:cNvSpPr>
              <a:spLocks noChangeArrowheads="1"/>
            </p:cNvSpPr>
            <p:nvPr/>
          </p:nvSpPr>
          <p:spPr bwMode="auto">
            <a:xfrm>
              <a:off x="4719" y="2140"/>
              <a:ext cx="181" cy="20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90" name="Group 60"/>
          <p:cNvGrpSpPr>
            <a:grpSpLocks/>
          </p:cNvGrpSpPr>
          <p:nvPr/>
        </p:nvGrpSpPr>
        <p:grpSpPr bwMode="auto">
          <a:xfrm>
            <a:off x="4555093" y="4228207"/>
            <a:ext cx="4494496" cy="2269292"/>
            <a:chOff x="6873038" y="4370443"/>
            <a:chExt cx="2194762" cy="1737398"/>
          </a:xfrm>
        </p:grpSpPr>
        <p:sp>
          <p:nvSpPr>
            <p:cNvPr id="91" name="Freeform 68"/>
            <p:cNvSpPr>
              <a:spLocks/>
            </p:cNvSpPr>
            <p:nvPr/>
          </p:nvSpPr>
          <p:spPr bwMode="auto">
            <a:xfrm rot="5067697">
              <a:off x="7799563" y="4476285"/>
              <a:ext cx="1257890" cy="1046205"/>
            </a:xfrm>
            <a:custGeom>
              <a:avLst/>
              <a:gdLst>
                <a:gd name="T0" fmla="*/ 0 w 499"/>
                <a:gd name="T1" fmla="*/ 19 h 283"/>
                <a:gd name="T2" fmla="*/ 431 w 499"/>
                <a:gd name="T3" fmla="*/ 35 h 283"/>
                <a:gd name="T4" fmla="*/ 214 w 499"/>
                <a:gd name="T5" fmla="*/ 231 h 283"/>
                <a:gd name="T6" fmla="*/ 399 w 499"/>
                <a:gd name="T7" fmla="*/ 279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283"/>
                <a:gd name="T14" fmla="*/ 499 w 499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283">
                  <a:moveTo>
                    <a:pt x="0" y="19"/>
                  </a:moveTo>
                  <a:cubicBezTo>
                    <a:pt x="72" y="22"/>
                    <a:pt x="395" y="0"/>
                    <a:pt x="431" y="35"/>
                  </a:cubicBezTo>
                  <a:cubicBezTo>
                    <a:pt x="499" y="87"/>
                    <a:pt x="209" y="179"/>
                    <a:pt x="214" y="231"/>
                  </a:cubicBezTo>
                  <a:cubicBezTo>
                    <a:pt x="219" y="283"/>
                    <a:pt x="360" y="269"/>
                    <a:pt x="399" y="27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2" name="Text Box 63"/>
            <p:cNvSpPr txBox="1">
              <a:spLocks noChangeArrowheads="1"/>
            </p:cNvSpPr>
            <p:nvPr/>
          </p:nvSpPr>
          <p:spPr bwMode="auto">
            <a:xfrm>
              <a:off x="7061473" y="5565875"/>
              <a:ext cx="2006327" cy="54196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nn-NO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Analisis dan Penetapan Program Pengembangan </a:t>
              </a:r>
              <a:r>
                <a:rPr lang="id-ID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UPPS dan PS</a:t>
              </a:r>
              <a:endParaRPr lang="en-US" sz="1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3" name="Freeform 68"/>
            <p:cNvSpPr>
              <a:spLocks/>
            </p:cNvSpPr>
            <p:nvPr/>
          </p:nvSpPr>
          <p:spPr bwMode="auto">
            <a:xfrm rot="16532303" flipH="1">
              <a:off x="6780716" y="4466370"/>
              <a:ext cx="1248066" cy="1063422"/>
            </a:xfrm>
            <a:custGeom>
              <a:avLst/>
              <a:gdLst>
                <a:gd name="T0" fmla="*/ 0 w 499"/>
                <a:gd name="T1" fmla="*/ 19 h 283"/>
                <a:gd name="T2" fmla="*/ 431 w 499"/>
                <a:gd name="T3" fmla="*/ 35 h 283"/>
                <a:gd name="T4" fmla="*/ 214 w 499"/>
                <a:gd name="T5" fmla="*/ 231 h 283"/>
                <a:gd name="T6" fmla="*/ 399 w 499"/>
                <a:gd name="T7" fmla="*/ 279 h 2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9"/>
                <a:gd name="T13" fmla="*/ 0 h 283"/>
                <a:gd name="T14" fmla="*/ 499 w 499"/>
                <a:gd name="T15" fmla="*/ 283 h 2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9" h="283">
                  <a:moveTo>
                    <a:pt x="0" y="19"/>
                  </a:moveTo>
                  <a:cubicBezTo>
                    <a:pt x="72" y="22"/>
                    <a:pt x="395" y="0"/>
                    <a:pt x="431" y="35"/>
                  </a:cubicBezTo>
                  <a:cubicBezTo>
                    <a:pt x="499" y="87"/>
                    <a:pt x="209" y="179"/>
                    <a:pt x="214" y="231"/>
                  </a:cubicBezTo>
                  <a:cubicBezTo>
                    <a:pt x="219" y="283"/>
                    <a:pt x="360" y="269"/>
                    <a:pt x="399" y="279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44" name="Pentagon 43"/>
          <p:cNvSpPr/>
          <p:nvPr/>
        </p:nvSpPr>
        <p:spPr>
          <a:xfrm>
            <a:off x="-1" y="7255"/>
            <a:ext cx="6702169" cy="657225"/>
          </a:xfrm>
          <a:prstGeom prst="homePlate">
            <a:avLst>
              <a:gd name="adj" fmla="val 2971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800" b="1" i="1" dirty="0"/>
              <a:t>Kerangka pikir penyusunan evaluasi diri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2401499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9" grpId="0" animBg="1"/>
      <p:bldP spid="59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07500"/>
            <a:ext cx="9144000" cy="514350"/>
          </a:xfrm>
          <a:solidFill>
            <a:srgbClr val="0000FF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d-ID" sz="2000" dirty="0">
                <a:latin typeface="Arial Rounded MT Bold" panose="020F0704030504030204" pitchFamily="34" charset="0"/>
              </a:rPr>
              <a:t>Dokumen yang di</a:t>
            </a:r>
            <a:r>
              <a:rPr lang="en-US" sz="2000" dirty="0">
                <a:latin typeface="Arial Rounded MT Bold" panose="020F0704030504030204" pitchFamily="34" charset="0"/>
              </a:rPr>
              <a:t>-</a:t>
            </a:r>
            <a:r>
              <a:rPr lang="id-ID" sz="2000" dirty="0">
                <a:latin typeface="Arial Rounded MT Bold" panose="020F0704030504030204" pitchFamily="34" charset="0"/>
              </a:rPr>
              <a:t>submit pada Akreditasi </a:t>
            </a:r>
            <a:r>
              <a:rPr lang="en-US" sz="2000" dirty="0">
                <a:latin typeface="Arial Rounded MT Bold" panose="020F0704030504030204" pitchFamily="34" charset="0"/>
              </a:rPr>
              <a:t>Program </a:t>
            </a:r>
            <a:r>
              <a:rPr lang="en-US" sz="2000" dirty="0" err="1">
                <a:latin typeface="Arial Rounded MT Bold" panose="020F0704030504030204" pitchFamily="34" charset="0"/>
              </a:rPr>
              <a:t>Studi</a:t>
            </a:r>
            <a:r>
              <a:rPr lang="en-US" sz="2000" dirty="0">
                <a:latin typeface="Arial Rounded MT Bold" panose="020F0704030504030204" pitchFamily="34" charset="0"/>
              </a:rPr>
              <a:t> 4</a:t>
            </a:r>
            <a:r>
              <a:rPr lang="id-ID" sz="2000" dirty="0">
                <a:latin typeface="Arial Rounded MT Bold" panose="020F0704030504030204" pitchFamily="34" charset="0"/>
              </a:rPr>
              <a:t>.0</a:t>
            </a:r>
            <a:endParaRPr lang="en-US" sz="2000" dirty="0">
              <a:latin typeface="Arial Rounded MT Bold" panose="020F0704030504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6343" y="1104899"/>
            <a:ext cx="4315631" cy="514351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id-ID" sz="1800" b="0" dirty="0">
                <a:latin typeface="Arial Rounded MT Bold" panose="020F0704030504030204" pitchFamily="34" charset="0"/>
              </a:rPr>
              <a:t>2. Laporan Evaluasi Diri (LED)</a:t>
            </a:r>
            <a:endParaRPr lang="en-US" sz="1800" b="0" dirty="0">
              <a:latin typeface="Arial Rounded MT Bold" panose="020F0704030504030204" pitchFamily="34" charset="0"/>
            </a:endParaRPr>
          </a:p>
        </p:txBody>
      </p:sp>
      <p:cxnSp>
        <p:nvCxnSpPr>
          <p:cNvPr id="14" name="Elbow Connector 13"/>
          <p:cNvCxnSpPr>
            <a:stCxn id="5" idx="2"/>
            <a:endCxn id="6" idx="0"/>
          </p:cNvCxnSpPr>
          <p:nvPr/>
        </p:nvCxnSpPr>
        <p:spPr>
          <a:xfrm rot="5400000">
            <a:off x="3151556" y="-315546"/>
            <a:ext cx="483049" cy="2357841"/>
          </a:xfrm>
          <a:prstGeom prst="bentConnector3">
            <a:avLst>
              <a:gd name="adj1" fmla="val 50000"/>
            </a:avLst>
          </a:prstGeom>
          <a:ln w="57150">
            <a:solidFill>
              <a:srgbClr val="0070C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4453754" y="1104899"/>
            <a:ext cx="4537846" cy="5575039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cs typeface="Arial" panose="020B0604020202020204" pitchFamily="34" charset="0"/>
              </a:rPr>
              <a:t>IDENTITAS UNIT PENGELOLA PROGRAM STUDI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IDENTITAS TIM PENYUSUN LED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KATA PENGANTAR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RINGKASAN EKSEKUTIF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BAB I. PENDAHULUAN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A. DASAR PENYUSUNAN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B. TIM PENYUSUN DAN TANGGUNGJAWABNYA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C. MEKANISME KERJA PENYUSUNAN </a:t>
            </a:r>
            <a:r>
              <a:rPr lang="id-ID" sz="1400" b="1" dirty="0">
                <a:cs typeface="Arial" panose="020B0604020202020204" pitchFamily="34" charset="0"/>
              </a:rPr>
              <a:t>L</a:t>
            </a:r>
            <a:r>
              <a:rPr lang="en-US" sz="1400" b="1" dirty="0">
                <a:cs typeface="Arial" panose="020B0604020202020204" pitchFamily="34" charset="0"/>
              </a:rPr>
              <a:t>ED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BAB II. LAPORAN EVALUASI DIRI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A. KONDISI EKSTERNAL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B. PROFIL </a:t>
            </a:r>
            <a:r>
              <a:rPr lang="id-ID" sz="1400" b="1" dirty="0">
                <a:cs typeface="Arial" panose="020B0604020202020204" pitchFamily="34" charset="0"/>
              </a:rPr>
              <a:t>UPPS DAN PROGRAM STUDI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C. KRITERIA</a:t>
            </a:r>
          </a:p>
          <a:p>
            <a:r>
              <a:rPr lang="id-ID" sz="1400" b="1" dirty="0"/>
              <a:t> </a:t>
            </a:r>
            <a:r>
              <a:rPr lang="en-US" sz="1400" b="1" dirty="0"/>
              <a:t>    C.</a:t>
            </a:r>
            <a:r>
              <a:rPr lang="id-ID" sz="1400" b="1" dirty="0"/>
              <a:t>1. </a:t>
            </a:r>
            <a:r>
              <a:rPr lang="en-US" sz="1400" b="1" dirty="0" err="1"/>
              <a:t>Visi</a:t>
            </a:r>
            <a:r>
              <a:rPr lang="en-US" sz="1400" b="1" dirty="0"/>
              <a:t>, </a:t>
            </a:r>
            <a:r>
              <a:rPr lang="en-US" sz="1400" b="1" dirty="0" err="1"/>
              <a:t>Misi</a:t>
            </a:r>
            <a:r>
              <a:rPr lang="en-US" sz="1400" b="1" dirty="0"/>
              <a:t>, </a:t>
            </a:r>
            <a:r>
              <a:rPr lang="en-US" sz="1400" b="1" dirty="0" err="1"/>
              <a:t>Tujuan</a:t>
            </a:r>
            <a:r>
              <a:rPr lang="en-US" sz="1400" b="1" dirty="0"/>
              <a:t>,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Strategi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2. </a:t>
            </a:r>
            <a:r>
              <a:rPr lang="fi-FI" sz="1400" b="1" dirty="0"/>
              <a:t>Tata Pamong, Tata Kelola, dan Kerjasama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3. </a:t>
            </a:r>
            <a:r>
              <a:rPr lang="en-US" sz="1400" b="1" dirty="0" err="1"/>
              <a:t>Mahasiswa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4. </a:t>
            </a:r>
            <a:r>
              <a:rPr lang="en-US" sz="1400" b="1" dirty="0" err="1"/>
              <a:t>Sumber</a:t>
            </a:r>
            <a:r>
              <a:rPr lang="en-US" sz="1400" b="1" dirty="0"/>
              <a:t> </a:t>
            </a:r>
            <a:r>
              <a:rPr lang="en-US" sz="1400" b="1" dirty="0" err="1"/>
              <a:t>Daya</a:t>
            </a:r>
            <a:r>
              <a:rPr lang="en-US" sz="1400" b="1" dirty="0"/>
              <a:t> </a:t>
            </a:r>
            <a:r>
              <a:rPr lang="en-US" sz="1400" b="1" dirty="0" err="1"/>
              <a:t>Manusia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5. </a:t>
            </a:r>
            <a:r>
              <a:rPr lang="en-US" sz="1400" b="1" dirty="0" err="1"/>
              <a:t>Keuangan</a:t>
            </a:r>
            <a:r>
              <a:rPr lang="en-US" sz="1400" b="1" dirty="0"/>
              <a:t>, </a:t>
            </a:r>
            <a:r>
              <a:rPr lang="en-US" sz="1400" b="1" dirty="0" err="1"/>
              <a:t>Sarana</a:t>
            </a:r>
            <a:r>
              <a:rPr lang="en-US" sz="1400" b="1" dirty="0"/>
              <a:t>,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Prasarana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6. </a:t>
            </a:r>
            <a:r>
              <a:rPr lang="en-US" sz="1400" b="1" dirty="0" err="1"/>
              <a:t>Pendidikan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7. </a:t>
            </a:r>
            <a:r>
              <a:rPr lang="en-US" sz="1400" b="1" dirty="0" err="1"/>
              <a:t>Penelitian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8. </a:t>
            </a:r>
            <a:r>
              <a:rPr lang="en-US" sz="1400" b="1" dirty="0" err="1"/>
              <a:t>Pengabdian</a:t>
            </a:r>
            <a:r>
              <a:rPr lang="en-US" sz="1400" b="1" dirty="0"/>
              <a:t> </a:t>
            </a:r>
            <a:r>
              <a:rPr lang="en-US" sz="1400" b="1" dirty="0" err="1"/>
              <a:t>kepada</a:t>
            </a:r>
            <a:r>
              <a:rPr lang="en-US" sz="1400" b="1" dirty="0"/>
              <a:t> </a:t>
            </a:r>
            <a:r>
              <a:rPr lang="en-US" sz="1400" b="1" dirty="0" err="1"/>
              <a:t>Masyarakat</a:t>
            </a:r>
            <a:endParaRPr lang="id-ID" sz="1400" b="1" dirty="0"/>
          </a:p>
          <a:p>
            <a:r>
              <a:rPr lang="id-ID" sz="1400" b="1" dirty="0"/>
              <a:t>     </a:t>
            </a:r>
            <a:r>
              <a:rPr lang="en-US" sz="1400" b="1" dirty="0"/>
              <a:t>C.</a:t>
            </a:r>
            <a:r>
              <a:rPr lang="id-ID" sz="1400" b="1" dirty="0"/>
              <a:t>9. </a:t>
            </a:r>
            <a:r>
              <a:rPr lang="en-US" sz="1400" b="1" dirty="0" err="1"/>
              <a:t>Luaran</a:t>
            </a:r>
            <a:r>
              <a:rPr lang="en-US" sz="1400" b="1" dirty="0"/>
              <a:t> </a:t>
            </a:r>
            <a:r>
              <a:rPr lang="en-US" sz="1400" b="1" dirty="0" err="1"/>
              <a:t>dan</a:t>
            </a:r>
            <a:r>
              <a:rPr lang="en-US" sz="1400" b="1" dirty="0"/>
              <a:t> </a:t>
            </a:r>
            <a:r>
              <a:rPr lang="en-US" sz="1400" b="1" dirty="0" err="1"/>
              <a:t>Capaian</a:t>
            </a:r>
            <a:r>
              <a:rPr lang="en-US" sz="1400" b="1" dirty="0"/>
              <a:t> </a:t>
            </a:r>
            <a:r>
              <a:rPr lang="en-US" sz="1400" b="1" dirty="0" err="1"/>
              <a:t>Tridharma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D. ANALISIS DAN PENETAPAN PROGRAM PENGEMBANGAN </a:t>
            </a:r>
            <a:r>
              <a:rPr lang="id-ID" sz="1400" b="1" dirty="0">
                <a:cs typeface="Arial" panose="020B0604020202020204" pitchFamily="34" charset="0"/>
              </a:rPr>
              <a:t> UPPS DAN PROGRAM STUDI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en-US" sz="1400" b="1" dirty="0">
                <a:cs typeface="Arial" panose="020B0604020202020204" pitchFamily="34" charset="0"/>
              </a:rPr>
              <a:t>BAB III. PENUTUP</a:t>
            </a:r>
          </a:p>
          <a:p>
            <a:r>
              <a:rPr lang="en-US" sz="1400" b="1" dirty="0">
                <a:cs typeface="Arial" panose="020B0604020202020204" pitchFamily="34" charset="0"/>
              </a:rPr>
              <a:t>LAMPIRAN</a:t>
            </a:r>
          </a:p>
        </p:txBody>
      </p:sp>
      <p:pic>
        <p:nvPicPr>
          <p:cNvPr id="9" name="Content Placeholder 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87156" y="1804740"/>
            <a:ext cx="4105444" cy="485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680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12631</TotalTime>
  <Words>4387</Words>
  <Application>Microsoft Macintosh PowerPoint</Application>
  <PresentationFormat>On-screen Show (4:3)</PresentationFormat>
  <Paragraphs>606</Paragraphs>
  <Slides>53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Arial Rounded MT Bold</vt:lpstr>
      <vt:lpstr>Calibri</vt:lpstr>
      <vt:lpstr>Calibri Light</vt:lpstr>
      <vt:lpstr>Wingdings</vt:lpstr>
      <vt:lpstr>Wingdings 2</vt:lpstr>
      <vt:lpstr>Office Theme</vt:lpstr>
      <vt:lpstr>PowerPoint Presentation</vt:lpstr>
      <vt:lpstr>Outline</vt:lpstr>
      <vt:lpstr>Panduan Penyusunan Dokumen Akreditasi Program Studi 4.0</vt:lpstr>
      <vt:lpstr>PowerPoint Presentation</vt:lpstr>
      <vt:lpstr>Dokumen yang di-submit pada Akreditasi Program Studi 4.0</vt:lpstr>
      <vt:lpstr>PowerPoint Presentation</vt:lpstr>
      <vt:lpstr>PowerPoint Presentation</vt:lpstr>
      <vt:lpstr> Laporan evaluasi diri Program Studi</vt:lpstr>
      <vt:lpstr>Dokumen yang di-submit pada Akreditasi Program Studi 4.0</vt:lpstr>
      <vt:lpstr>Identitas Pengusul</vt:lpstr>
      <vt:lpstr>Daftar PS di UPPS</vt:lpstr>
      <vt:lpstr>Identitas Tim Penyusun Laporan Evaluasi Diri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Hubungan antara SN –Dikti dengan Kriteria Akreditasi (PerBAN 2 2017)</vt:lpstr>
      <vt:lpstr>PowerPoint Presentation</vt:lpstr>
      <vt:lpstr>PowerPoint Presentation</vt:lpstr>
      <vt:lpstr>C.1 Visi, Misi, Tujuan, dan Strategi</vt:lpstr>
      <vt:lpstr>PowerPoint Presentation</vt:lpstr>
      <vt:lpstr>C.1 Visi, Misi, Tujuan, dan Strategi</vt:lpstr>
      <vt:lpstr>C.1 Visi, Misi, Tujuan, dan Strategi</vt:lpstr>
      <vt:lpstr>C.1 Visi, Misi, Tujuan, dan Strategi</vt:lpstr>
      <vt:lpstr>BAB II Laporan Evaluasi Diri</vt:lpstr>
      <vt:lpstr>C.2 Tata Pamong, Tata Kelola, dan Kerjasama … ... C.8 Pengabdian kepada Masyarakat</vt:lpstr>
      <vt:lpstr>C.2 Tata Pamong, Tata Kelola, dan Kerjasama … ... C.8 Pengabdian kepada Masyarakat</vt:lpstr>
      <vt:lpstr>Indikator Kinerja Utama:   analisis terhadap data-data yang ada pada LKPS</vt:lpstr>
      <vt:lpstr>Indikator Kinerja Tambahan</vt:lpstr>
      <vt:lpstr>Pelampauan SN-Dikti secara Kualitatif (sering disebut juga pelampauan secara vertikal)</vt:lpstr>
      <vt:lpstr>Pelampauan SN-Dikti secara Kuantitatif (sering disebut juga pelampauan secara horizontal)</vt:lpstr>
      <vt:lpstr>Standar Turunan</vt:lpstr>
      <vt:lpstr>Indikator Kinerja Tambahan</vt:lpstr>
      <vt:lpstr>C.2 Tata Pamong, Tata Kelola, dan Kerjasama … ... C.8 Pengabdian kepada Masyarakat</vt:lpstr>
      <vt:lpstr>C.2 Tata Pamong, Tata Kelola, dan Kerjasama … ... C.8 Pengabdian kepada Masyarakat</vt:lpstr>
      <vt:lpstr>C.2 Tata Pamong, Tata Kelola, dan Kerjasama … ... C.8 Pengabdian kepada Masyarakat</vt:lpstr>
      <vt:lpstr>BAB II Laporan Evaluasi Diri</vt:lpstr>
      <vt:lpstr>PowerPoint Presentation</vt:lpstr>
      <vt:lpstr>PowerPoint Presentation</vt:lpstr>
      <vt:lpstr>C.9 Luaran dan Capaian Tridharma</vt:lpstr>
      <vt:lpstr>C.9 Luaran dan Capaian Tridharma</vt:lpstr>
      <vt:lpstr>C.9 Luaran dan Capaian Tridharma</vt:lpstr>
      <vt:lpstr>C.9 Luaran dan Capaian Tridharma</vt:lpstr>
      <vt:lpstr>BAB II Laporan Evaluasi Diri</vt:lpstr>
      <vt:lpstr>BAB II Laporan Evaluasi Diri</vt:lpstr>
      <vt:lpstr>D.  ANALISIS DAN PENETAPAN PROGRAM PENGEMBANGAN UPPS TERKAIT PROGRAM STUDI YANG DIAKREDITASI</vt:lpstr>
      <vt:lpstr>D.  ANALISIS DAN PENETAPAN PROGRAM PENGEMBANGAN UPPS TERKAIT PROGRAM STUDI YANG DIAKREDITASI</vt:lpstr>
      <vt:lpstr>BAB II Laporan Evaluasi Diri</vt:lpstr>
      <vt:lpstr>BAB II Laporan Evaluasi Diri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 AKREDITASI PROGRAM STUDI</dc:title>
  <dc:creator>Saepudin Nirwan</dc:creator>
  <cp:lastModifiedBy>ahyar yuniawan</cp:lastModifiedBy>
  <cp:revision>357</cp:revision>
  <cp:lastPrinted>2018-12-01T02:50:10Z</cp:lastPrinted>
  <dcterms:created xsi:type="dcterms:W3CDTF">2018-11-23T08:58:59Z</dcterms:created>
  <dcterms:modified xsi:type="dcterms:W3CDTF">2019-07-01T02:49:45Z</dcterms:modified>
</cp:coreProperties>
</file>