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71" r:id="rId5"/>
    <p:sldId id="270" r:id="rId6"/>
    <p:sldId id="258" r:id="rId7"/>
    <p:sldId id="265" r:id="rId8"/>
    <p:sldId id="261" r:id="rId9"/>
    <p:sldId id="264" r:id="rId10"/>
    <p:sldId id="263" r:id="rId11"/>
    <p:sldId id="260" r:id="rId12"/>
    <p:sldId id="273" r:id="rId13"/>
    <p:sldId id="266" r:id="rId14"/>
    <p:sldId id="272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>
        <p:scale>
          <a:sx n="117" d="100"/>
          <a:sy n="117" d="100"/>
        </p:scale>
        <p:origin x="42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pt.or.id/?p=303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A142-BA52-437D-828B-D5FCBFC1D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363" y="802298"/>
            <a:ext cx="9942489" cy="2541431"/>
          </a:xfrm>
        </p:spPr>
        <p:txBody>
          <a:bodyPr>
            <a:noAutofit/>
          </a:bodyPr>
          <a:lstStyle/>
          <a:p>
            <a:r>
              <a:rPr lang="en-US" sz="4800" dirty="0" err="1"/>
              <a:t>Akreditasi</a:t>
            </a:r>
            <a:r>
              <a:rPr lang="en-US" sz="4800" dirty="0"/>
              <a:t> di </a:t>
            </a:r>
            <a:r>
              <a:rPr lang="en-US" sz="4800" dirty="0" err="1"/>
              <a:t>kampus</a:t>
            </a:r>
            <a:r>
              <a:rPr lang="en-US" sz="4800" dirty="0"/>
              <a:t> </a:t>
            </a:r>
            <a:r>
              <a:rPr lang="en-US" sz="4800" dirty="0" err="1"/>
              <a:t>merdeka</a:t>
            </a:r>
            <a:r>
              <a:rPr lang="en-US" sz="4800" dirty="0"/>
              <a:t>  </a:t>
            </a:r>
            <a:br>
              <a:rPr lang="en-US" sz="4000" dirty="0"/>
            </a:b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/>
              <a:t>permendikbud</a:t>
            </a:r>
            <a:r>
              <a:rPr lang="en-US" sz="3200" dirty="0"/>
              <a:t> no 5/2020 dan </a:t>
            </a:r>
            <a:r>
              <a:rPr lang="en-US" sz="3200" dirty="0" err="1"/>
              <a:t>perban</a:t>
            </a:r>
            <a:r>
              <a:rPr lang="en-US" sz="3200" dirty="0"/>
              <a:t> no 1/2020</a:t>
            </a:r>
            <a:endParaRPr lang="en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6F486-8831-4D7B-846F-31F946FBF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6809" y="3514272"/>
            <a:ext cx="8637072" cy="977621"/>
          </a:xfrm>
        </p:spPr>
        <p:txBody>
          <a:bodyPr/>
          <a:lstStyle/>
          <a:p>
            <a:r>
              <a:rPr lang="en-US" dirty="0"/>
              <a:t>Chan </a:t>
            </a:r>
            <a:r>
              <a:rPr lang="en-US" dirty="0" err="1"/>
              <a:t>basaruddin</a:t>
            </a:r>
            <a:endParaRPr lang="en-US" dirty="0"/>
          </a:p>
          <a:p>
            <a:r>
              <a:rPr lang="en-US" dirty="0"/>
              <a:t>Dewan </a:t>
            </a:r>
            <a:r>
              <a:rPr lang="en-US" dirty="0" err="1"/>
              <a:t>eksekutif</a:t>
            </a:r>
            <a:r>
              <a:rPr lang="en-US" dirty="0"/>
              <a:t> ban-</a:t>
            </a:r>
            <a:r>
              <a:rPr lang="en-US" dirty="0" err="1"/>
              <a:t>pt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1184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1F78-F610-452A-B0AA-51C40CE4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spmi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pemantauan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B68A1-B8E3-4F5E-9F20-A11E3F6EA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Pemantauan</a:t>
            </a:r>
            <a:r>
              <a:rPr lang="en-US" sz="2400" dirty="0"/>
              <a:t> </a:t>
            </a:r>
            <a:r>
              <a:rPr lang="en-US" sz="2400" dirty="0" err="1"/>
              <a:t>pemenuhan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endParaRPr lang="en-US" sz="2400" dirty="0"/>
          </a:p>
          <a:p>
            <a:r>
              <a:rPr lang="en-US" sz="2400" dirty="0"/>
              <a:t>PT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data dan </a:t>
            </a:r>
            <a:r>
              <a:rPr lang="en-US" sz="2400" dirty="0" err="1"/>
              <a:t>analisa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SPMI</a:t>
            </a:r>
          </a:p>
          <a:p>
            <a:r>
              <a:rPr lang="en-US" sz="2400" dirty="0"/>
              <a:t>Proses </a:t>
            </a:r>
            <a:r>
              <a:rPr lang="en-US" sz="2400" dirty="0" err="1"/>
              <a:t>pemantauan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meminta</a:t>
            </a:r>
            <a:r>
              <a:rPr lang="en-US" sz="2400" dirty="0"/>
              <a:t> PT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;  </a:t>
            </a:r>
          </a:p>
          <a:p>
            <a:pPr lvl="1"/>
            <a:r>
              <a:rPr lang="en-US" sz="2200" dirty="0" err="1"/>
              <a:t>Jika</a:t>
            </a:r>
            <a:r>
              <a:rPr lang="en-US" sz="2200" dirty="0"/>
              <a:t> SPMI </a:t>
            </a:r>
            <a:r>
              <a:rPr lang="en-US" sz="2200" dirty="0" err="1"/>
              <a:t>berfungsi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LED </a:t>
            </a:r>
            <a:r>
              <a:rPr lang="en-US" sz="2200" dirty="0" err="1"/>
              <a:t>secara</a:t>
            </a:r>
            <a:r>
              <a:rPr lang="en-US" sz="2200" dirty="0"/>
              <a:t> periodic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dibuat</a:t>
            </a:r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240326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0BAF-B0D8-48C9-8649-50605C9A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622E2-E9E0-4DB3-940C-C5A0EE5EC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A/B/C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Unggul</a:t>
            </a:r>
            <a:r>
              <a:rPr lang="en-US" sz="2400" dirty="0"/>
              <a:t>/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/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usulan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BAN-PT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melengkapi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ISK</a:t>
            </a:r>
          </a:p>
          <a:p>
            <a:pPr lvl="1"/>
            <a:r>
              <a:rPr lang="en-US" sz="2000" dirty="0" err="1"/>
              <a:t>Usulan</a:t>
            </a:r>
            <a:r>
              <a:rPr lang="en-US" sz="2000" dirty="0"/>
              <a:t> ISK </a:t>
            </a:r>
            <a:r>
              <a:rPr lang="en-US" sz="2000" dirty="0" err="1"/>
              <a:t>disampaikan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SAPTO</a:t>
            </a:r>
          </a:p>
          <a:p>
            <a:pPr lvl="1"/>
            <a:r>
              <a:rPr lang="en-US" sz="2000" dirty="0" err="1"/>
              <a:t>Usulan</a:t>
            </a:r>
            <a:r>
              <a:rPr lang="en-US" sz="2000" dirty="0"/>
              <a:t> </a:t>
            </a:r>
            <a:r>
              <a:rPr lang="en-US" sz="2000" dirty="0" err="1"/>
              <a:t>diproses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usulan</a:t>
            </a:r>
            <a:r>
              <a:rPr lang="en-US" sz="2000" dirty="0"/>
              <a:t> </a:t>
            </a:r>
            <a:r>
              <a:rPr lang="en-US" sz="2000" dirty="0" err="1"/>
              <a:t>akreditasi</a:t>
            </a:r>
            <a:r>
              <a:rPr lang="en-US" sz="2000" dirty="0"/>
              <a:t> </a:t>
            </a:r>
          </a:p>
          <a:p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paling </a:t>
            </a:r>
            <a:r>
              <a:rPr lang="en-US" sz="2400" dirty="0" err="1"/>
              <a:t>lambat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5 </a:t>
            </a:r>
            <a:r>
              <a:rPr lang="en-US" sz="2400" dirty="0" err="1"/>
              <a:t>tahun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17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D0109-4DF6-403D-B807-5F7B42A3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F0275-6D1A-49E6-A7F2-D3C485943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APT/APS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masa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tgl</a:t>
            </a:r>
            <a:r>
              <a:rPr lang="en-US" dirty="0"/>
              <a:t> 28 Jan 2020 dan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re-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BAN-PT</a:t>
            </a:r>
          </a:p>
          <a:p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daftar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direkomendasikan</a:t>
            </a:r>
            <a:r>
              <a:rPr lang="en-US" dirty="0"/>
              <a:t> </a:t>
            </a:r>
            <a:r>
              <a:rPr lang="en-US" dirty="0" err="1"/>
              <a:t>Ditjen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175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4E13-1739-4959-9B4A-AAA52C07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Asesmen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online (daring)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DD11B-C999-418A-9D44-497B6DA39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semua</a:t>
            </a:r>
            <a:r>
              <a:rPr lang="en-US" dirty="0"/>
              <a:t> 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daring</a:t>
            </a:r>
          </a:p>
          <a:p>
            <a:r>
              <a:rPr lang="en-US" dirty="0"/>
              <a:t>Panduan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AL daring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diunduh</a:t>
            </a:r>
            <a:r>
              <a:rPr lang="en-US" dirty="0"/>
              <a:t> di </a:t>
            </a:r>
            <a:r>
              <a:rPr lang="en-ID" dirty="0">
                <a:hlinkClick r:id="rId2"/>
              </a:rPr>
              <a:t>https://www.banpt.or.id/?p=3035</a:t>
            </a:r>
            <a:endParaRPr lang="en-ID" dirty="0"/>
          </a:p>
          <a:p>
            <a:r>
              <a:rPr lang="en-US" dirty="0"/>
              <a:t>P</a:t>
            </a:r>
            <a:r>
              <a:rPr lang="en-ID" dirty="0" err="1"/>
              <a:t>ihak</a:t>
            </a:r>
            <a:r>
              <a:rPr lang="en-ID" dirty="0"/>
              <a:t> PT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dihubungi</a:t>
            </a:r>
            <a:r>
              <a:rPr lang="en-ID" dirty="0"/>
              <a:t> oleh BANPT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asesor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bersedia</a:t>
            </a:r>
            <a:r>
              <a:rPr lang="en-ID" dirty="0"/>
              <a:t> </a:t>
            </a:r>
            <a:r>
              <a:rPr lang="en-ID" dirty="0" err="1"/>
              <a:t>utk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AL daring; dan </a:t>
            </a:r>
            <a:r>
              <a:rPr lang="en-ID" dirty="0" err="1"/>
              <a:t>diminta</a:t>
            </a:r>
            <a:r>
              <a:rPr lang="en-ID" dirty="0"/>
              <a:t> </a:t>
            </a:r>
            <a:r>
              <a:rPr lang="en-ID" dirty="0" err="1"/>
              <a:t>mengisi</a:t>
            </a:r>
            <a:r>
              <a:rPr lang="en-ID" dirty="0"/>
              <a:t> form </a:t>
            </a:r>
            <a:r>
              <a:rPr lang="en-ID" dirty="0" err="1"/>
              <a:t>kesediaan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online. </a:t>
            </a:r>
          </a:p>
          <a:p>
            <a:r>
              <a:rPr lang="en-US" dirty="0"/>
              <a:t>P</a:t>
            </a:r>
            <a:r>
              <a:rPr lang="en-ID" dirty="0"/>
              <a:t>roses dan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AL </a:t>
            </a:r>
            <a:r>
              <a:rPr lang="en-ID" dirty="0" err="1"/>
              <a:t>konvensional</a:t>
            </a:r>
            <a:r>
              <a:rPr lang="en-ID" dirty="0"/>
              <a:t>. </a:t>
            </a:r>
          </a:p>
          <a:p>
            <a:pPr lvl="1"/>
            <a:r>
              <a:rPr lang="en-US" dirty="0"/>
              <a:t>P</a:t>
            </a:r>
            <a:r>
              <a:rPr lang="en-ID" dirty="0"/>
              <a:t>T </a:t>
            </a:r>
            <a:r>
              <a:rPr lang="en-ID" dirty="0" err="1"/>
              <a:t>diharap</a:t>
            </a:r>
            <a:r>
              <a:rPr lang="en-ID" dirty="0"/>
              <a:t> </a:t>
            </a:r>
            <a:r>
              <a:rPr lang="en-ID" dirty="0" err="1"/>
              <a:t>menyiapkan</a:t>
            </a:r>
            <a:r>
              <a:rPr lang="en-ID" dirty="0"/>
              <a:t> repository </a:t>
            </a:r>
            <a:r>
              <a:rPr lang="en-ID" dirty="0" err="1"/>
              <a:t>untuk</a:t>
            </a:r>
            <a:r>
              <a:rPr lang="en-ID" dirty="0"/>
              <a:t> data/</a:t>
            </a:r>
            <a:r>
              <a:rPr lang="en-ID" dirty="0" err="1"/>
              <a:t>dokumen</a:t>
            </a:r>
            <a:r>
              <a:rPr lang="en-ID" dirty="0"/>
              <a:t>/video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proses AL; link repository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asesor</a:t>
            </a:r>
            <a:r>
              <a:rPr lang="en-ID" dirty="0"/>
              <a:t> paling </a:t>
            </a:r>
            <a:r>
              <a:rPr lang="en-ID" dirty="0" err="1"/>
              <a:t>lambat</a:t>
            </a:r>
            <a:r>
              <a:rPr lang="en-ID" dirty="0"/>
              <a:t> </a:t>
            </a:r>
            <a:r>
              <a:rPr lang="en-ID" dirty="0" err="1"/>
              <a:t>sehari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AL.</a:t>
            </a:r>
          </a:p>
          <a:p>
            <a:r>
              <a:rPr lang="en-US" dirty="0"/>
              <a:t>Platform AL daring </a:t>
            </a:r>
            <a:r>
              <a:rPr lang="en-US" dirty="0" err="1"/>
              <a:t>disiapkan</a:t>
            </a:r>
            <a:r>
              <a:rPr lang="en-US" dirty="0"/>
              <a:t> BANPT; panel </a:t>
            </a:r>
            <a:r>
              <a:rPr lang="en-US" dirty="0" err="1"/>
              <a:t>asesor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host.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413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DA4C-F5E2-4E96-B67D-CFD903C8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FB082-7D29-4ACF-9C66-0E5EB1895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7392971" cy="4024125"/>
          </a:xfrm>
        </p:spPr>
        <p:txBody>
          <a:bodyPr>
            <a:normAutofit/>
          </a:bodyPr>
          <a:lstStyle/>
          <a:p>
            <a:r>
              <a:rPr lang="en-US" sz="3200" dirty="0" err="1"/>
              <a:t>Akreditasi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SPM; </a:t>
            </a:r>
            <a:r>
              <a:rPr lang="en-US" sz="3200" dirty="0" err="1"/>
              <a:t>tujuannya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mutu</a:t>
            </a:r>
            <a:endParaRPr lang="en-US" sz="3200" dirty="0"/>
          </a:p>
          <a:p>
            <a:r>
              <a:rPr lang="en-US" sz="3200" dirty="0"/>
              <a:t>PT </a:t>
            </a:r>
            <a:r>
              <a:rPr lang="en-US" sz="3200" dirty="0" err="1"/>
              <a:t>fokus</a:t>
            </a:r>
            <a:r>
              <a:rPr lang="en-US" sz="3200" dirty="0"/>
              <a:t> pada SPMI dan </a:t>
            </a:r>
            <a:r>
              <a:rPr lang="en-US" sz="3200" dirty="0" err="1"/>
              <a:t>penyelenggaraan</a:t>
            </a:r>
            <a:r>
              <a:rPr lang="en-US" sz="3200" dirty="0"/>
              <a:t> </a:t>
            </a:r>
            <a:r>
              <a:rPr lang="en-US" sz="3200" dirty="0" err="1"/>
              <a:t>tridharma</a:t>
            </a:r>
            <a:endParaRPr lang="en-US" sz="3200" dirty="0"/>
          </a:p>
          <a:p>
            <a:r>
              <a:rPr lang="en-US" sz="3200" dirty="0"/>
              <a:t>BAN-PT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proaktif</a:t>
            </a:r>
            <a:r>
              <a:rPr lang="en-US" sz="3200" dirty="0"/>
              <a:t> </a:t>
            </a:r>
            <a:r>
              <a:rPr lang="en-US" sz="3200" dirty="0" err="1"/>
              <a:t>memantau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akademik</a:t>
            </a:r>
            <a:r>
              <a:rPr lang="en-US" sz="3200" dirty="0"/>
              <a:t> PT</a:t>
            </a:r>
            <a:endParaRPr lang="en-ID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F94D4-E919-436A-988A-881AA05A8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374" y="2194560"/>
            <a:ext cx="2819400" cy="1619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1F6A44-B9D3-47C7-BC18-6ED291921292}"/>
              </a:ext>
            </a:extLst>
          </p:cNvPr>
          <p:cNvSpPr txBox="1"/>
          <p:nvPr/>
        </p:nvSpPr>
        <p:spPr>
          <a:xfrm>
            <a:off x="8862373" y="3902697"/>
            <a:ext cx="2921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nanti</a:t>
            </a:r>
            <a:endParaRPr lang="en-US" dirty="0"/>
          </a:p>
          <a:p>
            <a:r>
              <a:rPr lang="en-US" dirty="0" err="1"/>
              <a:t>Gelar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= </a:t>
            </a:r>
            <a:r>
              <a:rPr lang="en-US" dirty="0" err="1"/>
              <a:t>kompetensi</a:t>
            </a:r>
            <a:r>
              <a:rPr lang="en-US" dirty="0"/>
              <a:t>;</a:t>
            </a:r>
          </a:p>
          <a:p>
            <a:r>
              <a:rPr lang="en-US" dirty="0" err="1"/>
              <a:t>Lulusan</a:t>
            </a:r>
            <a:r>
              <a:rPr lang="en-US" dirty="0"/>
              <a:t> PT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dan </a:t>
            </a:r>
            <a:r>
              <a:rPr lang="en-US" dirty="0" err="1"/>
              <a:t>bekerja</a:t>
            </a:r>
            <a:endParaRPr lang="en-US" dirty="0"/>
          </a:p>
          <a:p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cerminan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14724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0AA265-0ABF-46EF-A3E1-5B139FA10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169" y="725424"/>
            <a:ext cx="4900474" cy="504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5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D11C-A847-415A-AC91-5CA9C9F4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954F2-2873-4B17-84C8-ADDB67BA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Akreditasi</a:t>
            </a:r>
            <a:r>
              <a:rPr lang="en-US" sz="3200" dirty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Permendikbud</a:t>
            </a:r>
            <a:r>
              <a:rPr lang="en-US" sz="3200" dirty="0"/>
              <a:t> no 5/2020</a:t>
            </a:r>
          </a:p>
          <a:p>
            <a:r>
              <a:rPr lang="en-US" sz="3200" dirty="0" err="1"/>
              <a:t>Perpanjangan</a:t>
            </a:r>
            <a:r>
              <a:rPr lang="en-US" sz="3200" dirty="0"/>
              <a:t> SK </a:t>
            </a:r>
            <a:r>
              <a:rPr lang="en-US" sz="3200" dirty="0" err="1"/>
              <a:t>Akreditasi</a:t>
            </a:r>
            <a:endParaRPr lang="en-US" sz="3200" dirty="0"/>
          </a:p>
          <a:p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Pemantauan</a:t>
            </a:r>
            <a:r>
              <a:rPr lang="en-US" sz="3200" dirty="0"/>
              <a:t> </a:t>
            </a:r>
            <a:r>
              <a:rPr lang="en-US" sz="3200" dirty="0" err="1"/>
              <a:t>Pemenuhan</a:t>
            </a:r>
            <a:r>
              <a:rPr lang="en-US" sz="3200" dirty="0"/>
              <a:t> </a:t>
            </a:r>
            <a:r>
              <a:rPr lang="en-US" sz="3200" dirty="0" err="1"/>
              <a:t>Peringkat</a:t>
            </a:r>
            <a:r>
              <a:rPr lang="en-US" sz="3200" dirty="0"/>
              <a:t> </a:t>
            </a:r>
            <a:r>
              <a:rPr lang="en-US" sz="3200" dirty="0" err="1"/>
              <a:t>Akreditasi</a:t>
            </a:r>
            <a:endParaRPr lang="en-US" sz="3200" dirty="0"/>
          </a:p>
          <a:p>
            <a:r>
              <a:rPr lang="en-US" sz="3200" dirty="0" err="1"/>
              <a:t>Aturan</a:t>
            </a:r>
            <a:r>
              <a:rPr lang="en-US" sz="3200" dirty="0"/>
              <a:t> </a:t>
            </a:r>
            <a:r>
              <a:rPr lang="en-US" sz="3200" dirty="0" err="1"/>
              <a:t>peralihan</a:t>
            </a:r>
            <a:r>
              <a:rPr lang="en-US" sz="3200" dirty="0"/>
              <a:t> &amp; </a:t>
            </a:r>
            <a:r>
              <a:rPr lang="en-US" sz="3200" dirty="0" err="1"/>
              <a:t>Konversi</a:t>
            </a:r>
            <a:r>
              <a:rPr lang="en-US" sz="3200" dirty="0"/>
              <a:t> </a:t>
            </a:r>
            <a:r>
              <a:rPr lang="en-US" sz="3200" dirty="0" err="1"/>
              <a:t>Peringkat</a:t>
            </a:r>
            <a:endParaRPr lang="en-US" sz="3200" dirty="0"/>
          </a:p>
          <a:p>
            <a:r>
              <a:rPr lang="en-US" sz="3200" dirty="0"/>
              <a:t>AL </a:t>
            </a:r>
            <a:r>
              <a:rPr lang="en-US" sz="3200" dirty="0" err="1"/>
              <a:t>secara</a:t>
            </a:r>
            <a:r>
              <a:rPr lang="en-US" sz="3200" dirty="0"/>
              <a:t> daring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36069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EEB633-68D5-48C3-A6D8-F4D8773A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Problematika</a:t>
            </a:r>
            <a:r>
              <a:rPr lang="en-US" dirty="0"/>
              <a:t> Pendidikan </a:t>
            </a:r>
            <a:r>
              <a:rPr lang="en-US" dirty="0" err="1"/>
              <a:t>tinggi</a:t>
            </a:r>
            <a:r>
              <a:rPr lang="en-US" dirty="0"/>
              <a:t> di </a:t>
            </a:r>
            <a:r>
              <a:rPr lang="en-US" dirty="0" err="1"/>
              <a:t>indonesia</a:t>
            </a:r>
            <a:endParaRPr lang="en-ID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FB36BE-4985-4A49-AFC0-C028F1D5B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7444" y="692943"/>
            <a:ext cx="5404556" cy="5472113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3727BE-CC36-4EEC-8D3A-EAF17B212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4651329" cy="224818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Proliferasi</a:t>
            </a:r>
            <a:r>
              <a:rPr lang="en-US" sz="3200" dirty="0"/>
              <a:t> &amp; </a:t>
            </a:r>
            <a:r>
              <a:rPr lang="en-US" sz="3200" dirty="0" err="1"/>
              <a:t>inefisiensi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Otonomi</a:t>
            </a:r>
            <a:r>
              <a:rPr lang="en-US" sz="3200" dirty="0"/>
              <a:t> &amp;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Mutu</a:t>
            </a:r>
            <a:r>
              <a:rPr lang="en-US" sz="3200" dirty="0"/>
              <a:t> dan </a:t>
            </a:r>
            <a:r>
              <a:rPr lang="en-US" sz="3200" dirty="0" err="1"/>
              <a:t>relevansi</a:t>
            </a:r>
            <a:r>
              <a:rPr lang="en-US" sz="3200" dirty="0"/>
              <a:t> 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18328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88BF6B-7DC5-4AD3-867F-2D6B4866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Sebaran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(APT/APS)</a:t>
            </a:r>
            <a:br>
              <a:rPr lang="en-US" dirty="0"/>
            </a:br>
            <a:r>
              <a:rPr lang="en-US" dirty="0"/>
              <a:t>pts </a:t>
            </a:r>
            <a:r>
              <a:rPr lang="en-US" dirty="0" err="1"/>
              <a:t>wilayah</a:t>
            </a:r>
            <a:r>
              <a:rPr lang="en-US" dirty="0"/>
              <a:t> I - 14</a:t>
            </a:r>
            <a:endParaRPr lang="en-ID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9566E2-108F-4CB4-982F-8BA308514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310184"/>
              </p:ext>
            </p:extLst>
          </p:nvPr>
        </p:nvGraphicFramePr>
        <p:xfrm>
          <a:off x="1451579" y="1940707"/>
          <a:ext cx="3599116" cy="4085581"/>
        </p:xfrm>
        <a:graphic>
          <a:graphicData uri="http://schemas.openxmlformats.org/drawingml/2006/table">
            <a:tbl>
              <a:tblPr/>
              <a:tblGrid>
                <a:gridCol w="648000">
                  <a:extLst>
                    <a:ext uri="{9D8B030D-6E8A-4147-A177-3AD203B41FA5}">
                      <a16:colId xmlns:a16="http://schemas.microsoft.com/office/drawing/2014/main" val="28184733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3520521345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1261807426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3118385504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3104005869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3601290340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1274576511"/>
                    </a:ext>
                  </a:extLst>
                </a:gridCol>
                <a:gridCol w="421588">
                  <a:extLst>
                    <a:ext uri="{9D8B030D-6E8A-4147-A177-3AD203B41FA5}">
                      <a16:colId xmlns:a16="http://schemas.microsoft.com/office/drawing/2014/main" val="1775013059"/>
                    </a:ext>
                  </a:extLst>
                </a:gridCol>
              </a:tblGrid>
              <a:tr h="610711">
                <a:tc>
                  <a:txBody>
                    <a:bodyPr/>
                    <a:lstStyle/>
                    <a:p>
                      <a:r>
                        <a:rPr lang="en-ID" sz="1000" b="0" i="0">
                          <a:effectLst/>
                          <a:latin typeface="Roboto"/>
                        </a:rPr>
                        <a:t>LLDIKTI Wilayah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 dirty="0">
                          <a:effectLst/>
                          <a:latin typeface="Roboto"/>
                        </a:rPr>
                        <a:t>A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>
                          <a:effectLst/>
                          <a:latin typeface="Roboto"/>
                        </a:rPr>
                        <a:t>B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>
                          <a:effectLst/>
                          <a:latin typeface="Roboto"/>
                        </a:rPr>
                        <a:t>C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 dirty="0" err="1">
                          <a:effectLst/>
                          <a:latin typeface="Roboto"/>
                        </a:rPr>
                        <a:t>Unggul</a:t>
                      </a:r>
                      <a:endParaRPr lang="en-ID" sz="1000" b="0" i="0" dirty="0">
                        <a:effectLst/>
                        <a:latin typeface="Roboto"/>
                      </a:endParaRP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>
                          <a:effectLst/>
                          <a:latin typeface="Roboto"/>
                        </a:rPr>
                        <a:t>Baik Sekali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>
                          <a:effectLst/>
                          <a:latin typeface="Roboto"/>
                        </a:rPr>
                        <a:t>Baik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000" b="0" i="0">
                          <a:effectLst/>
                          <a:latin typeface="Roboto"/>
                        </a:rPr>
                        <a:t>Total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060820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1211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02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114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51596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74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72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167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27963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111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167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301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41484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76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47183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06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100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60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173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00159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99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133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250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13956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95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455403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183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31089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168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494126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103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439137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17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96527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194160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26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40014"/>
                  </a:ext>
                </a:extLst>
              </a:tr>
              <a:tr h="189262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Total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39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704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991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81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1820</a:t>
                      </a:r>
                    </a:p>
                  </a:txBody>
                  <a:tcPr marL="24389" marR="24389" marT="24389" marB="24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875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BCCD2F-34BC-471B-9A3E-3AAF1D499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01269"/>
              </p:ext>
            </p:extLst>
          </p:nvPr>
        </p:nvGraphicFramePr>
        <p:xfrm>
          <a:off x="5273622" y="1940707"/>
          <a:ext cx="6007810" cy="4363928"/>
        </p:xfrm>
        <a:graphic>
          <a:graphicData uri="http://schemas.openxmlformats.org/drawingml/2006/table">
            <a:tbl>
              <a:tblPr/>
              <a:tblGrid>
                <a:gridCol w="444710">
                  <a:extLst>
                    <a:ext uri="{9D8B030D-6E8A-4147-A177-3AD203B41FA5}">
                      <a16:colId xmlns:a16="http://schemas.microsoft.com/office/drawing/2014/main" val="2603255289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3550319758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2909812434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243464267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04477814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00102205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1533815438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3616634855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4073215510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1758404473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494901657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3674802119"/>
                    </a:ext>
                  </a:extLst>
                </a:gridCol>
                <a:gridCol w="444710">
                  <a:extLst>
                    <a:ext uri="{9D8B030D-6E8A-4147-A177-3AD203B41FA5}">
                      <a16:colId xmlns:a16="http://schemas.microsoft.com/office/drawing/2014/main" val="4127176694"/>
                    </a:ext>
                  </a:extLst>
                </a:gridCol>
              </a:tblGrid>
              <a:tr h="142253">
                <a:tc rowSpan="2">
                  <a:txBody>
                    <a:bodyPr/>
                    <a:lstStyle/>
                    <a:p>
                      <a:r>
                        <a:rPr lang="en-US" sz="1100" b="0" i="0" dirty="0">
                          <a:effectLst/>
                          <a:latin typeface="Roboto"/>
                        </a:rPr>
                        <a:t>W</a:t>
                      </a:r>
                      <a:r>
                        <a:rPr lang="en-ID" sz="1100" b="0" i="0" dirty="0" err="1">
                          <a:effectLst/>
                          <a:latin typeface="Roboto"/>
                        </a:rPr>
                        <a:t>il</a:t>
                      </a:r>
                      <a:endParaRPr lang="en-ID" sz="1100" b="0" i="0" dirty="0">
                        <a:effectLst/>
                        <a:latin typeface="Roboto"/>
                      </a:endParaRP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ID" sz="1200" b="0" i="0" dirty="0">
                          <a:effectLst/>
                          <a:latin typeface="Roboto"/>
                        </a:rPr>
                        <a:t>BAN-PT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D" sz="1200" b="0" i="0" dirty="0">
                          <a:effectLst/>
                          <a:latin typeface="Roboto"/>
                        </a:rPr>
                        <a:t>LAMPTKES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lang="en-ID" sz="1100" b="0" i="0">
                          <a:effectLst/>
                          <a:latin typeface="Roboto"/>
                        </a:rPr>
                        <a:t>Total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249090"/>
                  </a:ext>
                </a:extLst>
              </a:tr>
              <a:tr h="533449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A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B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C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 err="1">
                          <a:effectLst/>
                          <a:latin typeface="Roboto"/>
                        </a:rPr>
                        <a:t>Unggul</a:t>
                      </a:r>
                      <a:endParaRPr lang="en-ID" sz="1100" b="0" i="0" dirty="0">
                        <a:effectLst/>
                        <a:latin typeface="Roboto"/>
                      </a:endParaRP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 err="1">
                          <a:effectLst/>
                          <a:latin typeface="Roboto"/>
                        </a:rPr>
                        <a:t>Baik</a:t>
                      </a:r>
                      <a:r>
                        <a:rPr lang="en-ID" sz="1100" b="0" i="0" dirty="0">
                          <a:effectLst/>
                          <a:latin typeface="Roboto"/>
                        </a:rPr>
                        <a:t> </a:t>
                      </a:r>
                      <a:r>
                        <a:rPr lang="en-ID" sz="1100" b="0" i="0" dirty="0" err="1">
                          <a:effectLst/>
                          <a:latin typeface="Roboto"/>
                        </a:rPr>
                        <a:t>Sekali</a:t>
                      </a:r>
                      <a:endParaRPr lang="en-ID" sz="1100" b="0" i="0" dirty="0">
                        <a:effectLst/>
                        <a:latin typeface="Roboto"/>
                      </a:endParaRP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 err="1">
                          <a:effectLst/>
                          <a:latin typeface="Roboto"/>
                        </a:rPr>
                        <a:t>Baik</a:t>
                      </a:r>
                      <a:endParaRPr lang="en-ID" sz="1100" b="0" i="0" dirty="0">
                        <a:effectLst/>
                        <a:latin typeface="Roboto"/>
                      </a:endParaRP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Total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A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B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C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100" b="0" i="0" dirty="0">
                          <a:effectLst/>
                          <a:latin typeface="Roboto"/>
                        </a:rPr>
                        <a:t>Total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25786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374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275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675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114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199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874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55972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370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556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690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113212"/>
                  </a:ext>
                </a:extLst>
              </a:tr>
              <a:tr h="24894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262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775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330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1391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141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207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1598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764005"/>
                  </a:ext>
                </a:extLst>
              </a:tr>
              <a:tr h="24894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914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531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1629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208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54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268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1897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414164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297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514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620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23019"/>
                  </a:ext>
                </a:extLst>
              </a:tr>
              <a:tr h="248943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106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559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241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919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204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41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267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1186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87609"/>
                  </a:ext>
                </a:extLst>
              </a:tr>
              <a:tr h="24894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897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423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1493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246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328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1821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88176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295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286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622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725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018817"/>
                  </a:ext>
                </a:extLst>
              </a:tr>
              <a:tr h="24894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436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333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816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267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1083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3389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455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676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161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204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880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70670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201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171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388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482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461159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175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313038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92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198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263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57947"/>
                  </a:ext>
                </a:extLst>
              </a:tr>
              <a:tr h="14225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114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187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4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196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528358"/>
                  </a:ext>
                </a:extLst>
              </a:tr>
              <a:tr h="248943"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Total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901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5803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3300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211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10221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85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1573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>
                          <a:effectLst/>
                        </a:rPr>
                        <a:t>608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2269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>
                          <a:effectLst/>
                        </a:rPr>
                        <a:t>12490</a:t>
                      </a:r>
                    </a:p>
                  </a:txBody>
                  <a:tcPr marL="35563" marR="35563" marT="17782" marB="177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93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5029-05E0-4B75-852F-4022CDFA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Kampus</a:t>
            </a:r>
            <a:r>
              <a:rPr lang="en-US" dirty="0"/>
              <a:t> </a:t>
            </a:r>
            <a:r>
              <a:rPr lang="en-US" dirty="0" err="1"/>
              <a:t>merdeka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1B1B-FAB9-4FB3-A0C0-0BF5D337D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err="1"/>
              <a:t>Mendobrak</a:t>
            </a:r>
            <a:r>
              <a:rPr lang="en-US" sz="3200" dirty="0"/>
              <a:t> </a:t>
            </a:r>
            <a:r>
              <a:rPr lang="en-US" sz="3200" dirty="0" err="1"/>
              <a:t>tembok</a:t>
            </a:r>
            <a:r>
              <a:rPr lang="en-US" sz="3200" dirty="0"/>
              <a:t> </a:t>
            </a:r>
            <a:r>
              <a:rPr lang="en-US" sz="3200" dirty="0" err="1"/>
              <a:t>antar</a:t>
            </a:r>
            <a:r>
              <a:rPr lang="en-US" sz="3200" dirty="0"/>
              <a:t> </a:t>
            </a:r>
            <a:r>
              <a:rPr lang="en-US" sz="3200" dirty="0" err="1"/>
              <a:t>disiplin</a:t>
            </a:r>
            <a:r>
              <a:rPr lang="en-US" sz="3200" dirty="0"/>
              <a:t> </a:t>
            </a:r>
            <a:r>
              <a:rPr lang="en-US" sz="3200" dirty="0" err="1"/>
              <a:t>keilmuan</a:t>
            </a:r>
            <a:endParaRPr lang="en-US" sz="3200" dirty="0"/>
          </a:p>
          <a:p>
            <a:r>
              <a:rPr lang="en-US" sz="3200" dirty="0" err="1"/>
              <a:t>Kurikulum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flexible</a:t>
            </a:r>
          </a:p>
          <a:p>
            <a:r>
              <a:rPr lang="en-US" sz="3200" dirty="0" err="1"/>
              <a:t>Modalitas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r>
              <a:rPr lang="en-US" sz="3200" dirty="0"/>
              <a:t> </a:t>
            </a:r>
            <a:r>
              <a:rPr lang="en-US" sz="3200" dirty="0" err="1"/>
              <a:t>bervariasi</a:t>
            </a:r>
            <a:r>
              <a:rPr lang="en-US" sz="3200" dirty="0"/>
              <a:t> (experiential learning, community service/engaged learning)</a:t>
            </a:r>
          </a:p>
          <a:p>
            <a:r>
              <a:rPr lang="en-US" sz="3200" dirty="0" err="1"/>
              <a:t>Reformasi</a:t>
            </a:r>
            <a:r>
              <a:rPr lang="en-US" sz="3200" dirty="0"/>
              <a:t> internal management dan governance</a:t>
            </a:r>
          </a:p>
          <a:p>
            <a:r>
              <a:rPr lang="en-US" sz="3200" dirty="0" err="1"/>
              <a:t>Tujuan</a:t>
            </a:r>
            <a:endParaRPr lang="en-US" sz="3200" dirty="0"/>
          </a:p>
          <a:p>
            <a:pPr lvl="1"/>
            <a:r>
              <a:rPr lang="en-US" sz="3000" dirty="0" err="1"/>
              <a:t>Lulusan</a:t>
            </a:r>
            <a:r>
              <a:rPr lang="en-US" sz="3000" dirty="0"/>
              <a:t> yang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berkualitas</a:t>
            </a:r>
            <a:r>
              <a:rPr lang="en-US" sz="3000" dirty="0"/>
              <a:t> dan </a:t>
            </a:r>
            <a:r>
              <a:rPr lang="en-US" sz="3000" dirty="0" err="1"/>
              <a:t>relevan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37377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FDA0-1C48-4B96-8BF5-201F5B0E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– </a:t>
            </a:r>
            <a:r>
              <a:rPr lang="en-US" dirty="0" err="1"/>
              <a:t>permendikbud</a:t>
            </a:r>
            <a:r>
              <a:rPr lang="en-US" dirty="0"/>
              <a:t> no 5/2020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CFED-A26A-4AE5-9648-BEB4F9E79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70289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BAN-PT </a:t>
            </a:r>
            <a:r>
              <a:rPr lang="en-US" sz="3200" dirty="0" err="1"/>
              <a:t>proaktif</a:t>
            </a:r>
            <a:r>
              <a:rPr lang="en-US" sz="3200" dirty="0"/>
              <a:t>, </a:t>
            </a:r>
            <a:r>
              <a:rPr lang="en-US" sz="3200" dirty="0" err="1"/>
              <a:t>perguruan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passive</a:t>
            </a:r>
          </a:p>
          <a:p>
            <a:r>
              <a:rPr lang="en-US" sz="3200" dirty="0"/>
              <a:t>SK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ditetapkan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b="1" dirty="0" err="1"/>
              <a:t>diperpanjang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berakhir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b="1" dirty="0" err="1"/>
              <a:t>pemantauan</a:t>
            </a:r>
            <a:r>
              <a:rPr lang="en-US" sz="3200" dirty="0"/>
              <a:t>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peringkat</a:t>
            </a:r>
            <a:r>
              <a:rPr lang="en-US" sz="3200" dirty="0"/>
              <a:t>.</a:t>
            </a:r>
            <a:endParaRPr lang="en-US" sz="3000" dirty="0"/>
          </a:p>
          <a:p>
            <a:r>
              <a:rPr lang="en-US" sz="3200" dirty="0" err="1"/>
              <a:t>Usulan</a:t>
            </a:r>
            <a:r>
              <a:rPr lang="en-US" sz="3200" dirty="0"/>
              <a:t> </a:t>
            </a:r>
            <a:r>
              <a:rPr lang="en-US" sz="3200" dirty="0" err="1"/>
              <a:t>Akreditasi</a:t>
            </a:r>
            <a:r>
              <a:rPr lang="en-US" sz="3200" dirty="0"/>
              <a:t> </a:t>
            </a:r>
            <a:r>
              <a:rPr lang="en-US" sz="3200" dirty="0" err="1"/>
              <a:t>Ulang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kenaikan</a:t>
            </a:r>
            <a:r>
              <a:rPr lang="en-US" sz="3200" dirty="0"/>
              <a:t> </a:t>
            </a:r>
            <a:r>
              <a:rPr lang="en-US" sz="3200" dirty="0" err="1"/>
              <a:t>peringkat</a:t>
            </a:r>
            <a:endParaRPr lang="en-US" sz="3200" dirty="0"/>
          </a:p>
          <a:p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didirikan</a:t>
            </a:r>
            <a:r>
              <a:rPr lang="en-US" sz="3200" dirty="0"/>
              <a:t>/</a:t>
            </a:r>
            <a:r>
              <a:rPr lang="en-US" sz="3200" dirty="0" err="1"/>
              <a:t>dibuka</a:t>
            </a:r>
            <a:r>
              <a:rPr lang="en-US" sz="3200" dirty="0"/>
              <a:t>, PT/PS </a:t>
            </a:r>
            <a:r>
              <a:rPr lang="en-US" sz="3200" dirty="0" err="1"/>
              <a:t>memenuhi</a:t>
            </a:r>
            <a:r>
              <a:rPr lang="en-US" sz="3200" dirty="0"/>
              <a:t> </a:t>
            </a:r>
            <a:r>
              <a:rPr lang="en-US" sz="3200" dirty="0" err="1"/>
              <a:t>syarat</a:t>
            </a:r>
            <a:r>
              <a:rPr lang="en-US" sz="3200" dirty="0"/>
              <a:t> minimum </a:t>
            </a:r>
            <a:r>
              <a:rPr lang="en-US" sz="3200" dirty="0" err="1"/>
              <a:t>akreditasi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err="1">
                <a:sym typeface="Wingdings" panose="05000000000000000000" pitchFamily="2" charset="2"/>
              </a:rPr>
              <a:t>dengan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peringkat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Akreditasi</a:t>
            </a:r>
            <a:r>
              <a:rPr lang="en-US" sz="3200" dirty="0">
                <a:sym typeface="Wingdings" panose="05000000000000000000" pitchFamily="2" charset="2"/>
              </a:rPr>
              <a:t> BAIK; </a:t>
            </a:r>
          </a:p>
          <a:p>
            <a:pPr lvl="1"/>
            <a:r>
              <a:rPr lang="en-US" sz="3000" dirty="0" err="1">
                <a:sym typeface="Wingdings" panose="05000000000000000000" pitchFamily="2" charset="2"/>
              </a:rPr>
              <a:t>Harus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mengajukan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akreditasi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pertama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dua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tahun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setelah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menerima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mahasiswa</a:t>
            </a:r>
            <a:r>
              <a:rPr lang="en-US" sz="3000" dirty="0">
                <a:sym typeface="Wingdings" panose="05000000000000000000" pitchFamily="2" charset="2"/>
              </a:rPr>
              <a:t>; </a:t>
            </a:r>
            <a:r>
              <a:rPr lang="en-US" sz="3000" dirty="0" err="1">
                <a:sym typeface="Wingdings" panose="05000000000000000000" pitchFamily="2" charset="2"/>
              </a:rPr>
              <a:t>tidak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bisa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diperpanjang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246004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68A44-56A1-467A-860E-9CFA34BD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sk</a:t>
            </a:r>
            <a:r>
              <a:rPr lang="en-US" dirty="0"/>
              <a:t> </a:t>
            </a:r>
            <a:r>
              <a:rPr lang="en-US" dirty="0" err="1"/>
              <a:t>akreditasi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093E7-01E6-4490-A75C-9FD5A9CC9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SK yang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Permendikbud</a:t>
            </a:r>
            <a:r>
              <a:rPr lang="en-US" dirty="0"/>
              <a:t> No 5 Th 2020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28 Jan 2020 dan </a:t>
            </a:r>
            <a:r>
              <a:rPr lang="en-US" dirty="0" err="1"/>
              <a:t>membatalkan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.</a:t>
            </a:r>
          </a:p>
          <a:p>
            <a:r>
              <a:rPr lang="en-US" dirty="0" err="1"/>
              <a:t>Sebelum</a:t>
            </a:r>
            <a:r>
              <a:rPr lang="en-US" dirty="0"/>
              <a:t> SK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SK dan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 SK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SK dan </a:t>
            </a:r>
            <a:r>
              <a:rPr lang="en-US" dirty="0" err="1"/>
              <a:t>Sertifikat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dan </a:t>
            </a:r>
            <a:r>
              <a:rPr lang="en-US" dirty="0" err="1"/>
              <a:t>diunduh</a:t>
            </a:r>
            <a:r>
              <a:rPr lang="en-US" dirty="0"/>
              <a:t> di SAPTO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penetapan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, PT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dinotifikasi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BANPT di SAPTO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5743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52F7-B3F1-4C99-933C-8892F0F3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peringkat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4F27-B007-4525-88E9-6B75C08D6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Dilakukan</a:t>
            </a:r>
            <a:r>
              <a:rPr lang="en-US" dirty="0"/>
              <a:t> minimal </a:t>
            </a:r>
            <a:r>
              <a:rPr lang="en-US" dirty="0" err="1"/>
              <a:t>satu</a:t>
            </a:r>
            <a:r>
              <a:rPr lang="en-US" dirty="0"/>
              <a:t> kali, </a:t>
            </a:r>
            <a:r>
              <a:rPr lang="en-US" dirty="0" err="1"/>
              <a:t>sebelum</a:t>
            </a:r>
            <a:r>
              <a:rPr lang="en-US" dirty="0"/>
              <a:t> SK </a:t>
            </a:r>
            <a:r>
              <a:rPr lang="en-US" dirty="0" err="1"/>
              <a:t>berakhir</a:t>
            </a:r>
            <a:r>
              <a:rPr lang="en-US" dirty="0"/>
              <a:t> dan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SK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r>
              <a:rPr lang="en-US" dirty="0"/>
              <a:t>Ada 3 </a:t>
            </a:r>
            <a:r>
              <a:rPr lang="en-US" dirty="0" err="1"/>
              <a:t>tahap</a:t>
            </a:r>
            <a:endParaRPr lang="en-US" dirty="0"/>
          </a:p>
          <a:p>
            <a:pPr lvl="1"/>
            <a:r>
              <a:rPr lang="en-US" dirty="0"/>
              <a:t>Tahap-1: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PDDikti</a:t>
            </a:r>
            <a:r>
              <a:rPr lang="en-US" dirty="0"/>
              <a:t>; </a:t>
            </a:r>
          </a:p>
          <a:p>
            <a:pPr lvl="1"/>
            <a:r>
              <a:rPr lang="en-US" dirty="0" err="1"/>
              <a:t>Tahap</a:t>
            </a:r>
            <a:r>
              <a:rPr lang="en-US" dirty="0"/>
              <a:t>-II: </a:t>
            </a:r>
            <a:r>
              <a:rPr lang="en-US" dirty="0" err="1"/>
              <a:t>meminta</a:t>
            </a:r>
            <a:r>
              <a:rPr lang="en-US" dirty="0"/>
              <a:t> data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 (</a:t>
            </a:r>
            <a:r>
              <a:rPr lang="en-US" dirty="0" err="1"/>
              <a:t>Pemberitahuan</a:t>
            </a:r>
            <a:r>
              <a:rPr lang="en-US" dirty="0"/>
              <a:t> via SAPTO) </a:t>
            </a:r>
          </a:p>
          <a:p>
            <a:pPr lvl="1"/>
            <a:r>
              <a:rPr lang="en-US" dirty="0" err="1"/>
              <a:t>Tahap</a:t>
            </a:r>
            <a:r>
              <a:rPr lang="en-US" dirty="0"/>
              <a:t>-III: </a:t>
            </a:r>
            <a:r>
              <a:rPr lang="en-US" dirty="0" err="1"/>
              <a:t>dilakukan</a:t>
            </a:r>
            <a:r>
              <a:rPr lang="en-US" dirty="0"/>
              <a:t> full assessment </a:t>
            </a:r>
            <a:r>
              <a:rPr lang="en-US" dirty="0" err="1"/>
              <a:t>termasuk</a:t>
            </a:r>
            <a:r>
              <a:rPr lang="en-US" dirty="0"/>
              <a:t> AL (</a:t>
            </a:r>
            <a:r>
              <a:rPr lang="en-US" dirty="0" err="1"/>
              <a:t>Pemberitahuan</a:t>
            </a:r>
            <a:r>
              <a:rPr lang="en-US" dirty="0"/>
              <a:t> via SAPTO)</a:t>
            </a:r>
          </a:p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III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2208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184C-0A48-4A9B-905A-F91BA75E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1CA10-4530-4FFC-AA19-FA65A4E9D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/>
              <a:t>Jika</a:t>
            </a:r>
            <a:r>
              <a:rPr lang="en-US" sz="2800" dirty="0"/>
              <a:t> status di </a:t>
            </a:r>
            <a:r>
              <a:rPr lang="en-US" sz="2800" dirty="0" err="1"/>
              <a:t>PDDikti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ratio </a:t>
            </a:r>
            <a:r>
              <a:rPr lang="en-US" sz="2800" dirty="0" err="1"/>
              <a:t>dosen:mahasiswa</a:t>
            </a:r>
            <a:r>
              <a:rPr lang="en-US" sz="2800" dirty="0"/>
              <a:t> </a:t>
            </a:r>
            <a:r>
              <a:rPr lang="en-US" sz="2800" dirty="0" err="1"/>
              <a:t>melampaui</a:t>
            </a:r>
            <a:r>
              <a:rPr lang="en-US" sz="2800" dirty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</a:p>
          <a:p>
            <a:r>
              <a:rPr lang="en-US" sz="2800" dirty="0"/>
              <a:t>APS: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3 </a:t>
            </a:r>
            <a:r>
              <a:rPr lang="en-US" sz="2800" dirty="0" err="1"/>
              <a:t>bulan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data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 objective</a:t>
            </a:r>
          </a:p>
          <a:p>
            <a:pPr lvl="1"/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dipenuhi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monitoring </a:t>
            </a:r>
            <a:r>
              <a:rPr lang="en-US" sz="2600" dirty="0" err="1"/>
              <a:t>khusus</a:t>
            </a:r>
            <a:endParaRPr lang="en-US" sz="2600" dirty="0"/>
          </a:p>
          <a:p>
            <a:r>
              <a:rPr lang="en-US" sz="2800" dirty="0"/>
              <a:t>APT: </a:t>
            </a:r>
            <a:r>
              <a:rPr lang="en-US" sz="2800" dirty="0" err="1"/>
              <a:t>disampaikan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Ditjen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; </a:t>
            </a:r>
            <a:r>
              <a:rPr lang="en-US" sz="2800" dirty="0" err="1"/>
              <a:t>perpanjangan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diproses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rekomendasi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Dirjen</a:t>
            </a:r>
            <a:r>
              <a:rPr lang="en-US" sz="2800" dirty="0"/>
              <a:t> dan data di </a:t>
            </a:r>
            <a:r>
              <a:rPr lang="en-US" sz="2800" dirty="0" err="1"/>
              <a:t>pddikti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diperbaiki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9037993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15567</TotalTime>
  <Words>1053</Words>
  <Application>Microsoft Office PowerPoint</Application>
  <PresentationFormat>Widescreen</PresentationFormat>
  <Paragraphs>413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Roboto</vt:lpstr>
      <vt:lpstr>Wingdings</vt:lpstr>
      <vt:lpstr>Gallery</vt:lpstr>
      <vt:lpstr>Akreditasi di kampus merdeka   Implementasi permendikbud no 5/2020 dan perban no 1/2020</vt:lpstr>
      <vt:lpstr>pointers</vt:lpstr>
      <vt:lpstr>Problematika Pendidikan tinggi di indonesia</vt:lpstr>
      <vt:lpstr>Sebaran peringkat akreditasi (APT/APS) pts wilayah I - 14</vt:lpstr>
      <vt:lpstr>Kampus merdeka</vt:lpstr>
      <vt:lpstr>Sistem akreditasi – permendikbud no 5/2020</vt:lpstr>
      <vt:lpstr>Perpanjangan sk akreditasi</vt:lpstr>
      <vt:lpstr>Pemantauan pemenuhan syarat peringkat</vt:lpstr>
      <vt:lpstr>sk akreditasi tidak diperpanjang</vt:lpstr>
      <vt:lpstr>Pentingnya fungsi spmi dalam proses pemantauan</vt:lpstr>
      <vt:lpstr>Konversi peringkat dengan isk</vt:lpstr>
      <vt:lpstr>Kasus keterlambatan pengajuan akreditasi ulang </vt:lpstr>
      <vt:lpstr>Asesmen lapangan online (daring)</vt:lpstr>
      <vt:lpstr>penutup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Rakor ban-pt &amp; ditjen bimas kristen</dc:title>
  <dc:creator>BANPT-05</dc:creator>
  <cp:lastModifiedBy>BANPT-05</cp:lastModifiedBy>
  <cp:revision>47</cp:revision>
  <dcterms:created xsi:type="dcterms:W3CDTF">2020-03-31T05:33:17Z</dcterms:created>
  <dcterms:modified xsi:type="dcterms:W3CDTF">2020-08-06T01:50:21Z</dcterms:modified>
</cp:coreProperties>
</file>