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70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57"/>
    <p:restoredTop sz="94721"/>
  </p:normalViewPr>
  <p:slideViewPr>
    <p:cSldViewPr snapToGrid="0" snapToObjects="1">
      <p:cViewPr>
        <p:scale>
          <a:sx n="137" d="100"/>
          <a:sy n="137" d="100"/>
        </p:scale>
        <p:origin x="1968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8E626-2050-E445-A2D4-369CC0DB72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Template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Fakultas</a:t>
            </a:r>
            <a:r>
              <a:rPr lang="en-US" dirty="0"/>
              <a:t> &amp; PS </a:t>
            </a:r>
            <a:r>
              <a:rPr lang="en-US" dirty="0" err="1"/>
              <a:t>menuju</a:t>
            </a:r>
            <a:r>
              <a:rPr lang="en-US" dirty="0"/>
              <a:t> Target APS 4.0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ACBF83-4D08-A64A-808A-0D38A09DF6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552659"/>
            <a:ext cx="8144134" cy="1117687"/>
          </a:xfrm>
        </p:spPr>
        <p:txBody>
          <a:bodyPr>
            <a:noAutofit/>
          </a:bodyPr>
          <a:lstStyle/>
          <a:p>
            <a:pPr algn="l"/>
            <a:r>
              <a:rPr lang="en-US" dirty="0" err="1"/>
              <a:t>Fakultas</a:t>
            </a:r>
            <a:r>
              <a:rPr lang="en-US" dirty="0"/>
              <a:t>……………</a:t>
            </a:r>
          </a:p>
          <a:p>
            <a:pPr algn="l"/>
            <a:r>
              <a:rPr lang="en-US" dirty="0"/>
              <a:t>Oleh………</a:t>
            </a:r>
          </a:p>
          <a:p>
            <a:pPr algn="l"/>
            <a:r>
              <a:rPr lang="en-US" dirty="0" err="1"/>
              <a:t>Tanggal</a:t>
            </a:r>
            <a:r>
              <a:rPr lang="en-US" dirty="0"/>
              <a:t>…………</a:t>
            </a:r>
          </a:p>
          <a:p>
            <a:pPr algn="l"/>
            <a:endParaRPr lang="en-US" dirty="0"/>
          </a:p>
          <a:p>
            <a:pPr algn="l"/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RAKER UNISSULA BATCH I, 14 OKTOBER 2020</a:t>
            </a:r>
          </a:p>
        </p:txBody>
      </p:sp>
    </p:spTree>
    <p:extLst>
      <p:ext uri="{BB962C8B-B14F-4D97-AF65-F5344CB8AC3E}">
        <p14:creationId xmlns:p14="http://schemas.microsoft.com/office/powerpoint/2010/main" val="2925741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A12CF-0557-6C48-9074-A38BCCDB7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123" y="753228"/>
            <a:ext cx="9613861" cy="1080938"/>
          </a:xfrm>
        </p:spPr>
        <p:txBody>
          <a:bodyPr/>
          <a:lstStyle/>
          <a:p>
            <a:r>
              <a:rPr lang="en-US" dirty="0" err="1"/>
              <a:t>Prioritas</a:t>
            </a:r>
            <a:r>
              <a:rPr lang="en-US" dirty="0"/>
              <a:t> program yang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Lembaga/Unit/Biro/</a:t>
            </a:r>
            <a:r>
              <a:rPr lang="en-US" dirty="0" err="1"/>
              <a:t>Satuan</a:t>
            </a:r>
            <a:r>
              <a:rPr lang="en-US" dirty="0"/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CB3170A-CBA8-5541-BDB2-1163651D8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132700"/>
              </p:ext>
            </p:extLst>
          </p:nvPr>
        </p:nvGraphicFramePr>
        <p:xfrm>
          <a:off x="0" y="2733868"/>
          <a:ext cx="12191998" cy="3867989"/>
        </p:xfrm>
        <a:graphic>
          <a:graphicData uri="http://schemas.openxmlformats.org/drawingml/2006/table">
            <a:tbl>
              <a:tblPr/>
              <a:tblGrid>
                <a:gridCol w="1631643">
                  <a:extLst>
                    <a:ext uri="{9D8B030D-6E8A-4147-A177-3AD203B41FA5}">
                      <a16:colId xmlns:a16="http://schemas.microsoft.com/office/drawing/2014/main" val="525915558"/>
                    </a:ext>
                  </a:extLst>
                </a:gridCol>
                <a:gridCol w="2785330">
                  <a:extLst>
                    <a:ext uri="{9D8B030D-6E8A-4147-A177-3AD203B41FA5}">
                      <a16:colId xmlns:a16="http://schemas.microsoft.com/office/drawing/2014/main" val="2012445568"/>
                    </a:ext>
                  </a:extLst>
                </a:gridCol>
                <a:gridCol w="1075401">
                  <a:extLst>
                    <a:ext uri="{9D8B030D-6E8A-4147-A177-3AD203B41FA5}">
                      <a16:colId xmlns:a16="http://schemas.microsoft.com/office/drawing/2014/main" val="3368422978"/>
                    </a:ext>
                  </a:extLst>
                </a:gridCol>
                <a:gridCol w="2027192">
                  <a:extLst>
                    <a:ext uri="{9D8B030D-6E8A-4147-A177-3AD203B41FA5}">
                      <a16:colId xmlns:a16="http://schemas.microsoft.com/office/drawing/2014/main" val="948307927"/>
                    </a:ext>
                  </a:extLst>
                </a:gridCol>
                <a:gridCol w="1730530">
                  <a:extLst>
                    <a:ext uri="{9D8B030D-6E8A-4147-A177-3AD203B41FA5}">
                      <a16:colId xmlns:a16="http://schemas.microsoft.com/office/drawing/2014/main" val="1750914425"/>
                    </a:ext>
                  </a:extLst>
                </a:gridCol>
                <a:gridCol w="1866501">
                  <a:extLst>
                    <a:ext uri="{9D8B030D-6E8A-4147-A177-3AD203B41FA5}">
                      <a16:colId xmlns:a16="http://schemas.microsoft.com/office/drawing/2014/main" val="3679051163"/>
                    </a:ext>
                  </a:extLst>
                </a:gridCol>
                <a:gridCol w="1075401">
                  <a:extLst>
                    <a:ext uri="{9D8B030D-6E8A-4147-A177-3AD203B41FA5}">
                      <a16:colId xmlns:a16="http://schemas.microsoft.com/office/drawing/2014/main" val="3429270094"/>
                    </a:ext>
                  </a:extLst>
                </a:gridCol>
              </a:tblGrid>
              <a:tr h="109168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Indikator</a:t>
                      </a:r>
                      <a:endParaRPr lang="en-ID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>
                        <a:buClr>
                          <a:schemeClr val="accent1"/>
                        </a:buClr>
                        <a:buSzPts val="1200"/>
                        <a:buFont typeface="Calibri" panose="020F0502020204030204" pitchFamily="34" charset="0"/>
                        <a:buNone/>
                      </a:pP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Kualifikasi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Akademik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DTPS ≥ 3.0. 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Publikasi Ilmiah Mahasiswa, yang dihasilkan secara mandiri atau bersama DTPS, dengan judul yang relevan dengan bidang program studi dalam 3 tahun terakhir ≥ 2,5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238102"/>
                  </a:ext>
                </a:extLst>
              </a:tr>
              <a:tr h="1844111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Prodi/Ketentuan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Jika PGBLK &lt; 70% ,</a:t>
                      </a:r>
                      <a:br>
                        <a:rPr lang="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maka Skor = 2 + ((20 x PGBLK) / 7)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Rumus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skor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2,5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yaitu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Publikasi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Internasional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2%,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skor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= 3+(RI/a) </a:t>
                      </a:r>
                      <a:b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RI :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publikasi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internasional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bereputasi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, Nb3=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Publikasi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Lihat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di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matrik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Penilaian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poin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58</a:t>
                      </a:r>
                    </a:p>
                  </a:txBody>
                  <a:tcPr marL="6731" marR="6731" marT="67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270001"/>
                  </a:ext>
                </a:extLst>
              </a:tr>
              <a:tr h="204901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Kondisi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saat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ini</a:t>
                      </a:r>
                      <a:endParaRPr lang="en-ID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Ideal 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Kondisi saat ini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Ideal 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</a:p>
                  </a:txBody>
                  <a:tcPr marL="6731" marR="6731" marT="6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185336"/>
                  </a:ext>
                </a:extLst>
              </a:tr>
              <a:tr h="271923">
                <a:tc>
                  <a:txBody>
                    <a:bodyPr/>
                    <a:lstStyle/>
                    <a:p>
                      <a:pPr algn="l" rtl="0" fontAlgn="ctr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 S2 …... 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731" marR="6731" marT="6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6731" marR="6731" marT="6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731" marR="6731" marT="6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731" marR="6731" marT="6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6731" marR="6731" marT="6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731" marR="6731" marT="6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37194"/>
                  </a:ext>
                </a:extLst>
              </a:tr>
              <a:tr h="204901">
                <a:tc>
                  <a:txBody>
                    <a:bodyPr/>
                    <a:lstStyle/>
                    <a:p>
                      <a:pPr algn="l" rtl="0" fontAlgn="ctr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 S2 …..</a:t>
                      </a:r>
                    </a:p>
                  </a:txBody>
                  <a:tcPr marL="6731" marR="6731" marT="67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731" marR="6731" marT="6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6731" marR="6731" marT="6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731" marR="6731" marT="6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731" marR="6731" marT="6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6731" marR="6731" marT="6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731" marR="6731" marT="6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290596"/>
                  </a:ext>
                </a:extLst>
              </a:tr>
              <a:tr h="192849"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Jumlah Total</a:t>
                      </a:r>
                    </a:p>
                  </a:txBody>
                  <a:tcPr marL="6731" marR="6731" marT="6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731" marR="6731" marT="6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6731" marR="6731" marT="6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731" marR="6731" marT="6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731" marR="6731" marT="6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6731" marR="6731" marT="6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731" marR="6731" marT="67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86333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6B45A56-9B8A-0347-8867-19402406E7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035760"/>
              </p:ext>
            </p:extLst>
          </p:nvPr>
        </p:nvGraphicFramePr>
        <p:xfrm>
          <a:off x="0" y="2152029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2393251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Syarat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Perlu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Peringkat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BAIK SEKALI Prodi S2</a:t>
                      </a:r>
                      <a:r>
                        <a:rPr lang="en-US" dirty="0"/>
                        <a:t>…......, </a:t>
                      </a:r>
                      <a:r>
                        <a:rPr lang="en-US" dirty="0" err="1"/>
                        <a:t>Fakultas</a:t>
                      </a:r>
                      <a:r>
                        <a:rPr lang="en-US" dirty="0"/>
                        <a:t>…...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724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613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C6702-9D96-BE4F-8F64-E6CCBE347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57" y="753228"/>
            <a:ext cx="9613861" cy="1080938"/>
          </a:xfrm>
        </p:spPr>
        <p:txBody>
          <a:bodyPr/>
          <a:lstStyle/>
          <a:p>
            <a:r>
              <a:rPr lang="en-US" dirty="0" err="1"/>
              <a:t>Prioritas</a:t>
            </a:r>
            <a:r>
              <a:rPr lang="en-US" dirty="0"/>
              <a:t> program yang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Lembaga/Unit/Biro/</a:t>
            </a:r>
            <a:r>
              <a:rPr lang="en-US" dirty="0" err="1"/>
              <a:t>Satuan</a:t>
            </a:r>
            <a:r>
              <a:rPr lang="en-US" dirty="0"/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0E48F44-6DE0-D849-B26F-0152565422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954740"/>
              </p:ext>
            </p:extLst>
          </p:nvPr>
        </p:nvGraphicFramePr>
        <p:xfrm>
          <a:off x="1" y="2957804"/>
          <a:ext cx="12191999" cy="3415005"/>
        </p:xfrm>
        <a:graphic>
          <a:graphicData uri="http://schemas.openxmlformats.org/drawingml/2006/table">
            <a:tbl>
              <a:tblPr/>
              <a:tblGrid>
                <a:gridCol w="1631643">
                  <a:extLst>
                    <a:ext uri="{9D8B030D-6E8A-4147-A177-3AD203B41FA5}">
                      <a16:colId xmlns:a16="http://schemas.microsoft.com/office/drawing/2014/main" val="1863241019"/>
                    </a:ext>
                  </a:extLst>
                </a:gridCol>
                <a:gridCol w="2785330">
                  <a:extLst>
                    <a:ext uri="{9D8B030D-6E8A-4147-A177-3AD203B41FA5}">
                      <a16:colId xmlns:a16="http://schemas.microsoft.com/office/drawing/2014/main" val="458959033"/>
                    </a:ext>
                  </a:extLst>
                </a:gridCol>
                <a:gridCol w="1075401">
                  <a:extLst>
                    <a:ext uri="{9D8B030D-6E8A-4147-A177-3AD203B41FA5}">
                      <a16:colId xmlns:a16="http://schemas.microsoft.com/office/drawing/2014/main" val="755734339"/>
                    </a:ext>
                  </a:extLst>
                </a:gridCol>
                <a:gridCol w="2027193">
                  <a:extLst>
                    <a:ext uri="{9D8B030D-6E8A-4147-A177-3AD203B41FA5}">
                      <a16:colId xmlns:a16="http://schemas.microsoft.com/office/drawing/2014/main" val="3434211637"/>
                    </a:ext>
                  </a:extLst>
                </a:gridCol>
                <a:gridCol w="1730530">
                  <a:extLst>
                    <a:ext uri="{9D8B030D-6E8A-4147-A177-3AD203B41FA5}">
                      <a16:colId xmlns:a16="http://schemas.microsoft.com/office/drawing/2014/main" val="665237697"/>
                    </a:ext>
                  </a:extLst>
                </a:gridCol>
                <a:gridCol w="1866501">
                  <a:extLst>
                    <a:ext uri="{9D8B030D-6E8A-4147-A177-3AD203B41FA5}">
                      <a16:colId xmlns:a16="http://schemas.microsoft.com/office/drawing/2014/main" val="721008450"/>
                    </a:ext>
                  </a:extLst>
                </a:gridCol>
                <a:gridCol w="1075401">
                  <a:extLst>
                    <a:ext uri="{9D8B030D-6E8A-4147-A177-3AD203B41FA5}">
                      <a16:colId xmlns:a16="http://schemas.microsoft.com/office/drawing/2014/main" val="2216765053"/>
                    </a:ext>
                  </a:extLst>
                </a:gridCol>
              </a:tblGrid>
              <a:tr h="1720321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Indikator</a:t>
                      </a:r>
                      <a:endParaRPr lang="en-ID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>
                        <a:buClr>
                          <a:schemeClr val="accent1"/>
                        </a:buClr>
                        <a:buSzPts val="1200"/>
                        <a:buFont typeface="Calibri" panose="020F0502020204030204" pitchFamily="34" charset="0"/>
                        <a:buNone/>
                      </a:pP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Kualifikasi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Akademik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DTPS ≥ 3.0.  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Publikasi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Ilmiah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Mahasiswa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, yang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dihasilkan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secara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mandiri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atau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bersama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DTPS,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judul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relevan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bidang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program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studi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3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tahun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terakhir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≥ 2,75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819408"/>
                  </a:ext>
                </a:extLst>
              </a:tr>
              <a:tr h="855731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Prodi/Ketentuan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sv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Skor 2-3 bila : 2 + ((20 x PGB) / 7 sedangkan dan PGB &lt; 70%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Jika RI &lt; a dan RN ≥ b , maka Skor = 3 + (RI / a)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Lihat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di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matrik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Penilaian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poin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51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902875"/>
                  </a:ext>
                </a:extLst>
              </a:tr>
              <a:tr h="285244"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Kondisi saat ini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Ideal 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Kondisi saat ini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Ideal 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303050"/>
                  </a:ext>
                </a:extLst>
              </a:tr>
              <a:tr h="285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S3 …..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413413"/>
                  </a:ext>
                </a:extLst>
              </a:tr>
              <a:tr h="268465"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Jumlah Total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15347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9DF5447-FC74-9F46-88F5-6F7F50C38C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661981"/>
              </p:ext>
            </p:extLst>
          </p:nvPr>
        </p:nvGraphicFramePr>
        <p:xfrm>
          <a:off x="0" y="2263997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7102203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Syarat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Perlu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Peringkat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BAIK SEKALI Prodi S3</a:t>
                      </a:r>
                      <a:r>
                        <a:rPr lang="en-US" dirty="0"/>
                        <a:t>…......, </a:t>
                      </a:r>
                      <a:r>
                        <a:rPr lang="en-US" dirty="0" err="1"/>
                        <a:t>Fakultas</a:t>
                      </a:r>
                      <a:r>
                        <a:rPr lang="en-US" dirty="0"/>
                        <a:t>…...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822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01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3AD63-B3E0-1B4C-8F7F-61C832026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52" y="753228"/>
            <a:ext cx="9613861" cy="1080938"/>
          </a:xfrm>
        </p:spPr>
        <p:txBody>
          <a:bodyPr/>
          <a:lstStyle/>
          <a:p>
            <a:r>
              <a:rPr lang="en-US" dirty="0" err="1"/>
              <a:t>Prioritas</a:t>
            </a:r>
            <a:r>
              <a:rPr lang="en-US" dirty="0"/>
              <a:t> program yang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Lembaga/Unit/Biro/</a:t>
            </a:r>
            <a:r>
              <a:rPr lang="en-US" dirty="0" err="1"/>
              <a:t>Satuan</a:t>
            </a:r>
            <a:r>
              <a:rPr lang="en-US" dirty="0"/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08B3A1A-7956-F247-8B20-6C9D606729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494875"/>
              </p:ext>
            </p:extLst>
          </p:nvPr>
        </p:nvGraphicFramePr>
        <p:xfrm>
          <a:off x="0" y="2593910"/>
          <a:ext cx="12192001" cy="4264090"/>
        </p:xfrm>
        <a:graphic>
          <a:graphicData uri="http://schemas.openxmlformats.org/drawingml/2006/table">
            <a:tbl>
              <a:tblPr/>
              <a:tblGrid>
                <a:gridCol w="1212980">
                  <a:extLst>
                    <a:ext uri="{9D8B030D-6E8A-4147-A177-3AD203B41FA5}">
                      <a16:colId xmlns:a16="http://schemas.microsoft.com/office/drawing/2014/main" val="4131166026"/>
                    </a:ext>
                  </a:extLst>
                </a:gridCol>
                <a:gridCol w="1418253">
                  <a:extLst>
                    <a:ext uri="{9D8B030D-6E8A-4147-A177-3AD203B41FA5}">
                      <a16:colId xmlns:a16="http://schemas.microsoft.com/office/drawing/2014/main" val="4013470730"/>
                    </a:ext>
                  </a:extLst>
                </a:gridCol>
                <a:gridCol w="998862">
                  <a:extLst>
                    <a:ext uri="{9D8B030D-6E8A-4147-A177-3AD203B41FA5}">
                      <a16:colId xmlns:a16="http://schemas.microsoft.com/office/drawing/2014/main" val="6380943"/>
                    </a:ext>
                  </a:extLst>
                </a:gridCol>
                <a:gridCol w="960566">
                  <a:extLst>
                    <a:ext uri="{9D8B030D-6E8A-4147-A177-3AD203B41FA5}">
                      <a16:colId xmlns:a16="http://schemas.microsoft.com/office/drawing/2014/main" val="929250575"/>
                    </a:ext>
                  </a:extLst>
                </a:gridCol>
                <a:gridCol w="1418253">
                  <a:extLst>
                    <a:ext uri="{9D8B030D-6E8A-4147-A177-3AD203B41FA5}">
                      <a16:colId xmlns:a16="http://schemas.microsoft.com/office/drawing/2014/main" val="4143210217"/>
                    </a:ext>
                  </a:extLst>
                </a:gridCol>
                <a:gridCol w="718457">
                  <a:extLst>
                    <a:ext uri="{9D8B030D-6E8A-4147-A177-3AD203B41FA5}">
                      <a16:colId xmlns:a16="http://schemas.microsoft.com/office/drawing/2014/main" val="3065593694"/>
                    </a:ext>
                  </a:extLst>
                </a:gridCol>
                <a:gridCol w="951723">
                  <a:extLst>
                    <a:ext uri="{9D8B030D-6E8A-4147-A177-3AD203B41FA5}">
                      <a16:colId xmlns:a16="http://schemas.microsoft.com/office/drawing/2014/main" val="1609780408"/>
                    </a:ext>
                  </a:extLst>
                </a:gridCol>
                <a:gridCol w="1343608">
                  <a:extLst>
                    <a:ext uri="{9D8B030D-6E8A-4147-A177-3AD203B41FA5}">
                      <a16:colId xmlns:a16="http://schemas.microsoft.com/office/drawing/2014/main" val="3897746242"/>
                    </a:ext>
                  </a:extLst>
                </a:gridCol>
                <a:gridCol w="1073020">
                  <a:extLst>
                    <a:ext uri="{9D8B030D-6E8A-4147-A177-3AD203B41FA5}">
                      <a16:colId xmlns:a16="http://schemas.microsoft.com/office/drawing/2014/main" val="3689341677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3999032919"/>
                    </a:ext>
                  </a:extLst>
                </a:gridCol>
                <a:gridCol w="985936">
                  <a:extLst>
                    <a:ext uri="{9D8B030D-6E8A-4147-A177-3AD203B41FA5}">
                      <a16:colId xmlns:a16="http://schemas.microsoft.com/office/drawing/2014/main" val="3286662292"/>
                    </a:ext>
                  </a:extLst>
                </a:gridCol>
              </a:tblGrid>
              <a:tr h="1417046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Indikator</a:t>
                      </a:r>
                      <a:endParaRPr lang="en-ID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>
                        <a:buClr>
                          <a:schemeClr val="accent1"/>
                        </a:buClr>
                        <a:buSzPts val="1200"/>
                        <a:buFont typeface="Calibri" panose="020F0502020204030204" pitchFamily="34" charset="0"/>
                        <a:buNone/>
                      </a:pP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Kualifikasi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Akademik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DTPS ≥ 3.5. 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Jabatan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Akademik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DTPS ≥ 3,5. 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Waktu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Tunggu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≥ 3,5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 dirty="0" err="1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Kesesuaian</a:t>
                      </a:r>
                      <a:r>
                        <a:rPr lang="en-ID" sz="14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Bidang</a:t>
                      </a:r>
                      <a:r>
                        <a:rPr lang="en-ID" sz="14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Kerja</a:t>
                      </a:r>
                      <a:r>
                        <a:rPr lang="en-ID" sz="14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 ≥ 3,5 </a:t>
                      </a:r>
                      <a:r>
                        <a:rPr lang="en-ID" sz="1400" b="0" i="0" u="none" strike="noStrike" dirty="0" err="1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ID" sz="14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 3 </a:t>
                      </a:r>
                      <a:r>
                        <a:rPr lang="en-ID" sz="1400" b="0" i="0" u="none" strike="noStrike" dirty="0" err="1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tahun</a:t>
                      </a:r>
                      <a:endParaRPr lang="en-ID" sz="1400" b="0" i="0" u="none" strike="noStrike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49899"/>
                  </a:ext>
                </a:extLst>
              </a:tr>
              <a:tr h="1480972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Prodi/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Ketentuan</a:t>
                      </a:r>
                      <a:endParaRPr lang="en-ID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703020202090204" pitchFamily="34" charset="0"/>
                        </a:rPr>
                        <a:t>PDS3 ≥ 50% , maka Skor = 4 atau 2+(4xPDS3)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Lihat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matrik</a:t>
                      </a:r>
                      <a:endParaRPr lang="en-ID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5" marR="6095" marT="60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95" marR="6095" marT="609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Jika PGBLK &lt; 70% ,</a:t>
                      </a:r>
                      <a:br>
                        <a:rPr lang="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maka Skor = 2 + ((20 x PGBLK) / 7)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 &lt;=WT&lt;=18 bulan atau Skor =((18-WT)/3)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Rumus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&lt;60% (20xPBS)/3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Lihat Detail Matrik APS Sarjana poin 61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353541"/>
                  </a:ext>
                </a:extLst>
              </a:tr>
              <a:tr h="661004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Trebuchet MS" panose="020B0703020202090204" pitchFamily="34" charset="0"/>
                        </a:rPr>
                        <a:t>Kondisi saat ini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Ideal 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Trebuchet MS" panose="020B0703020202090204" pitchFamily="34" charset="0"/>
                        </a:rPr>
                        <a:t>Kondisi saat ini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Ideal 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  <a:endParaRPr lang="en-ID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Trebuchet MS" panose="020B0703020202090204" pitchFamily="34" charset="0"/>
                        </a:rPr>
                        <a:t>Kondisi saat ini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rebuchet MS" panose="020B0703020202090204" pitchFamily="34" charset="0"/>
                        </a:rPr>
                        <a:t>Kondisi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70302020209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rebuchet MS" panose="020B0703020202090204" pitchFamily="34" charset="0"/>
                        </a:rPr>
                        <a:t>saat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70302020209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rebuchet MS" panose="020B0703020202090204" pitchFamily="34" charset="0"/>
                        </a:rPr>
                        <a:t>ini</a:t>
                      </a:r>
                      <a:endParaRPr lang="en-ID" sz="1400" b="0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  <a:endParaRPr lang="en-ID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476493"/>
                  </a:ext>
                </a:extLst>
              </a:tr>
              <a:tr h="3525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Trebuchet MS" panose="020B0703020202090204" pitchFamily="34" charset="0"/>
                        </a:rPr>
                        <a:t>1. S1….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6095" marR="6095" marT="6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6095" marR="6095" marT="6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559586"/>
                  </a:ext>
                </a:extLst>
              </a:tr>
              <a:tr h="352534"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Jumlah Total</a:t>
                      </a:r>
                    </a:p>
                  </a:txBody>
                  <a:tcPr marL="6095" marR="6095" marT="6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6095" marR="6095" marT="6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6095" marR="6095" marT="6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65413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A99842F-DBEF-444D-8501-BBAABB1D6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897354"/>
              </p:ext>
            </p:extLst>
          </p:nvPr>
        </p:nvGraphicFramePr>
        <p:xfrm>
          <a:off x="0" y="2072719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70011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Syarat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Perlu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Peringkat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UNGGUL Prodi S1</a:t>
                      </a:r>
                      <a:r>
                        <a:rPr lang="en-US" dirty="0"/>
                        <a:t>…......, </a:t>
                      </a:r>
                      <a:r>
                        <a:rPr lang="en-US" dirty="0" err="1"/>
                        <a:t>Fakultas</a:t>
                      </a:r>
                      <a:r>
                        <a:rPr lang="en-US" dirty="0"/>
                        <a:t>…...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969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0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174C6-AB6E-6840-9159-B62B107C1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129" y="753228"/>
            <a:ext cx="9613861" cy="1080938"/>
          </a:xfrm>
        </p:spPr>
        <p:txBody>
          <a:bodyPr/>
          <a:lstStyle/>
          <a:p>
            <a:r>
              <a:rPr lang="en-US" dirty="0" err="1"/>
              <a:t>Prioritas</a:t>
            </a:r>
            <a:r>
              <a:rPr lang="en-US" dirty="0"/>
              <a:t> program yang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Lembaga/Unit/Biro/</a:t>
            </a:r>
            <a:r>
              <a:rPr lang="en-US" dirty="0" err="1"/>
              <a:t>Satuan</a:t>
            </a:r>
            <a:r>
              <a:rPr lang="en-US" dirty="0"/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94D63D9-AB55-8B40-ABFF-5AFBD38E8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570833"/>
              </p:ext>
            </p:extLst>
          </p:nvPr>
        </p:nvGraphicFramePr>
        <p:xfrm>
          <a:off x="0" y="3331028"/>
          <a:ext cx="12191999" cy="2986345"/>
        </p:xfrm>
        <a:graphic>
          <a:graphicData uri="http://schemas.openxmlformats.org/drawingml/2006/table">
            <a:tbl>
              <a:tblPr/>
              <a:tblGrid>
                <a:gridCol w="1631643">
                  <a:extLst>
                    <a:ext uri="{9D8B030D-6E8A-4147-A177-3AD203B41FA5}">
                      <a16:colId xmlns:a16="http://schemas.microsoft.com/office/drawing/2014/main" val="2481733626"/>
                    </a:ext>
                  </a:extLst>
                </a:gridCol>
                <a:gridCol w="2785331">
                  <a:extLst>
                    <a:ext uri="{9D8B030D-6E8A-4147-A177-3AD203B41FA5}">
                      <a16:colId xmlns:a16="http://schemas.microsoft.com/office/drawing/2014/main" val="1291790413"/>
                    </a:ext>
                  </a:extLst>
                </a:gridCol>
                <a:gridCol w="1075400">
                  <a:extLst>
                    <a:ext uri="{9D8B030D-6E8A-4147-A177-3AD203B41FA5}">
                      <a16:colId xmlns:a16="http://schemas.microsoft.com/office/drawing/2014/main" val="1476709503"/>
                    </a:ext>
                  </a:extLst>
                </a:gridCol>
                <a:gridCol w="1533577">
                  <a:extLst>
                    <a:ext uri="{9D8B030D-6E8A-4147-A177-3AD203B41FA5}">
                      <a16:colId xmlns:a16="http://schemas.microsoft.com/office/drawing/2014/main" val="1207059888"/>
                    </a:ext>
                  </a:extLst>
                </a:gridCol>
                <a:gridCol w="2015412">
                  <a:extLst>
                    <a:ext uri="{9D8B030D-6E8A-4147-A177-3AD203B41FA5}">
                      <a16:colId xmlns:a16="http://schemas.microsoft.com/office/drawing/2014/main" val="1486508509"/>
                    </a:ext>
                  </a:extLst>
                </a:gridCol>
                <a:gridCol w="1726164">
                  <a:extLst>
                    <a:ext uri="{9D8B030D-6E8A-4147-A177-3AD203B41FA5}">
                      <a16:colId xmlns:a16="http://schemas.microsoft.com/office/drawing/2014/main" val="3436995539"/>
                    </a:ext>
                  </a:extLst>
                </a:gridCol>
                <a:gridCol w="1424472">
                  <a:extLst>
                    <a:ext uri="{9D8B030D-6E8A-4147-A177-3AD203B41FA5}">
                      <a16:colId xmlns:a16="http://schemas.microsoft.com/office/drawing/2014/main" val="2217679186"/>
                    </a:ext>
                  </a:extLst>
                </a:gridCol>
              </a:tblGrid>
              <a:tr h="1296956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Indikator</a:t>
                      </a:r>
                      <a:endParaRPr lang="en-ID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0" marR="9340" marT="9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>
                        <a:buClr>
                          <a:schemeClr val="accent1"/>
                        </a:buClr>
                        <a:buSzPts val="1200"/>
                        <a:buFont typeface="Calibri" panose="020F0502020204030204" pitchFamily="34" charset="0"/>
                        <a:buNone/>
                      </a:pP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Kualifikasi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Akademik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DTPS ≥ 3.5.  </a:t>
                      </a:r>
                    </a:p>
                  </a:txBody>
                  <a:tcPr marL="9340" marR="9340" marT="9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Publikasi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Ilmiah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Mahasiswa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, yang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dihasilkan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secara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mandiri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atau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bersama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DTPS,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judul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relevan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bidang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program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studi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3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tahun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terakhir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≥ 3</a:t>
                      </a:r>
                    </a:p>
                  </a:txBody>
                  <a:tcPr marL="9340" marR="9340" marT="9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288913"/>
                  </a:ext>
                </a:extLst>
              </a:tr>
              <a:tr h="844694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Prodi/Ketentuan</a:t>
                      </a:r>
                    </a:p>
                  </a:txBody>
                  <a:tcPr marL="9340" marR="9340" marT="9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Jika PGBLK &lt; 70% ,</a:t>
                      </a:r>
                      <a:br>
                        <a:rPr lang="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maka Skor = 2 + ((20 x PGBLK) / 7)</a:t>
                      </a:r>
                    </a:p>
                  </a:txBody>
                  <a:tcPr marL="9340" marR="9340" marT="9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Lihat di matrik Penilaian Magister poin 25</a:t>
                      </a:r>
                    </a:p>
                  </a:txBody>
                  <a:tcPr marL="9340" marR="9340" marT="9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107738"/>
                  </a:ext>
                </a:extLst>
              </a:tr>
              <a:tr h="281565"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0" marR="9340" marT="9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Kondisi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saat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ini</a:t>
                      </a:r>
                      <a:endParaRPr lang="en-ID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0" marR="9340" marT="9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Ideal </a:t>
                      </a:r>
                    </a:p>
                  </a:txBody>
                  <a:tcPr marL="9340" marR="9340" marT="9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  <a:endParaRPr lang="en-ID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0" marR="9340" marT="9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Kondisi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saat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ini</a:t>
                      </a:r>
                      <a:endParaRPr lang="en-ID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0" marR="9340" marT="9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Ideal </a:t>
                      </a:r>
                    </a:p>
                  </a:txBody>
                  <a:tcPr marL="9340" marR="9340" marT="9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  <a:endParaRPr lang="en-ID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40" marR="9340" marT="9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897351"/>
                  </a:ext>
                </a:extLst>
              </a:tr>
              <a:tr h="281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1. S2 ……..</a:t>
                      </a:r>
                    </a:p>
                  </a:txBody>
                  <a:tcPr marL="9340" marR="9340" marT="9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340" marR="9340" marT="9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9340" marR="9340" marT="9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340" marR="9340" marT="9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340" marR="9340" marT="9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9340" marR="9340" marT="9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340" marR="9340" marT="9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614729"/>
                  </a:ext>
                </a:extLst>
              </a:tr>
              <a:tr h="281565">
                <a:tc>
                  <a:txBody>
                    <a:bodyPr/>
                    <a:lstStyle/>
                    <a:p>
                      <a:pPr algn="l" rtl="0" fontAlgn="ctr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2. S2 …….</a:t>
                      </a:r>
                    </a:p>
                  </a:txBody>
                  <a:tcPr marL="9340" marR="9340" marT="93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340" marR="9340" marT="9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9340" marR="9340" marT="9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340" marR="9340" marT="9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340" marR="9340" marT="9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9340" marR="9340" marT="9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340" marR="9340" marT="93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91834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A25A519-5EDE-2441-814D-D0E5E9209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224691"/>
              </p:ext>
            </p:extLst>
          </p:nvPr>
        </p:nvGraphicFramePr>
        <p:xfrm>
          <a:off x="0" y="2494555"/>
          <a:ext cx="8128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4514924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/>
                        <a:t>Syarat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Perlu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Peringkat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UNGGUL Prodi S2…......, </a:t>
                      </a:r>
                      <a:r>
                        <a:rPr lang="en-US" dirty="0" err="1"/>
                        <a:t>Fakultas</a:t>
                      </a:r>
                      <a:r>
                        <a:rPr lang="en-US" dirty="0"/>
                        <a:t>…...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597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33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40650-FB0B-164F-A48B-08EBB10E1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98" y="753228"/>
            <a:ext cx="9613861" cy="1080938"/>
          </a:xfrm>
        </p:spPr>
        <p:txBody>
          <a:bodyPr/>
          <a:lstStyle/>
          <a:p>
            <a:r>
              <a:rPr lang="en-US" dirty="0" err="1"/>
              <a:t>Prioritas</a:t>
            </a:r>
            <a:r>
              <a:rPr lang="en-US" dirty="0"/>
              <a:t> program yang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Lembaga/Unit/Biro/</a:t>
            </a:r>
            <a:r>
              <a:rPr lang="en-US" dirty="0" err="1"/>
              <a:t>Satuan</a:t>
            </a:r>
            <a:r>
              <a:rPr lang="en-US" dirty="0"/>
              <a:t>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E817E03-F2AE-CA4C-BFE1-35D1948D5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312333"/>
              </p:ext>
            </p:extLst>
          </p:nvPr>
        </p:nvGraphicFramePr>
        <p:xfrm>
          <a:off x="0" y="3163078"/>
          <a:ext cx="12192000" cy="3265714"/>
        </p:xfrm>
        <a:graphic>
          <a:graphicData uri="http://schemas.openxmlformats.org/drawingml/2006/table">
            <a:tbl>
              <a:tblPr/>
              <a:tblGrid>
                <a:gridCol w="1631643">
                  <a:extLst>
                    <a:ext uri="{9D8B030D-6E8A-4147-A177-3AD203B41FA5}">
                      <a16:colId xmlns:a16="http://schemas.microsoft.com/office/drawing/2014/main" val="1289936900"/>
                    </a:ext>
                  </a:extLst>
                </a:gridCol>
                <a:gridCol w="2785331">
                  <a:extLst>
                    <a:ext uri="{9D8B030D-6E8A-4147-A177-3AD203B41FA5}">
                      <a16:colId xmlns:a16="http://schemas.microsoft.com/office/drawing/2014/main" val="437201235"/>
                    </a:ext>
                  </a:extLst>
                </a:gridCol>
                <a:gridCol w="1075401">
                  <a:extLst>
                    <a:ext uri="{9D8B030D-6E8A-4147-A177-3AD203B41FA5}">
                      <a16:colId xmlns:a16="http://schemas.microsoft.com/office/drawing/2014/main" val="16280450"/>
                    </a:ext>
                  </a:extLst>
                </a:gridCol>
                <a:gridCol w="2027193">
                  <a:extLst>
                    <a:ext uri="{9D8B030D-6E8A-4147-A177-3AD203B41FA5}">
                      <a16:colId xmlns:a16="http://schemas.microsoft.com/office/drawing/2014/main" val="3866642149"/>
                    </a:ext>
                  </a:extLst>
                </a:gridCol>
                <a:gridCol w="1730530">
                  <a:extLst>
                    <a:ext uri="{9D8B030D-6E8A-4147-A177-3AD203B41FA5}">
                      <a16:colId xmlns:a16="http://schemas.microsoft.com/office/drawing/2014/main" val="316421761"/>
                    </a:ext>
                  </a:extLst>
                </a:gridCol>
                <a:gridCol w="1866501">
                  <a:extLst>
                    <a:ext uri="{9D8B030D-6E8A-4147-A177-3AD203B41FA5}">
                      <a16:colId xmlns:a16="http://schemas.microsoft.com/office/drawing/2014/main" val="3416259928"/>
                    </a:ext>
                  </a:extLst>
                </a:gridCol>
                <a:gridCol w="1075401">
                  <a:extLst>
                    <a:ext uri="{9D8B030D-6E8A-4147-A177-3AD203B41FA5}">
                      <a16:colId xmlns:a16="http://schemas.microsoft.com/office/drawing/2014/main" val="1326282703"/>
                    </a:ext>
                  </a:extLst>
                </a:gridCol>
              </a:tblGrid>
              <a:tr h="1527419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Indikator</a:t>
                      </a:r>
                      <a:endParaRPr lang="en-ID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>
                        <a:buClr>
                          <a:schemeClr val="accent1"/>
                        </a:buClr>
                        <a:buSzPts val="1200"/>
                        <a:buFont typeface="Calibri" panose="020F0502020204030204" pitchFamily="34" charset="0"/>
                        <a:buNone/>
                      </a:pP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Kualifikasi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Akademik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DTPS ≥ 3.5. 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Publikasi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Ilmiah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Mahasiswa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, yang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dihasilkan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secara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mandiri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atau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bersama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DTPS,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judul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relevan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bidang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program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studi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3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tahun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terakhir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≥ 3,25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227286"/>
                  </a:ext>
                </a:extLst>
              </a:tr>
              <a:tr h="877753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Prodi/Ketentuan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Jika NDGB ≥ 2 dan PGB &lt; 70% , maka Skor = 2 + ((20 x PGB) / 7)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Lihat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di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matrik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Penilaian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Doktor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poin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25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849050"/>
                  </a:ext>
                </a:extLst>
              </a:tr>
              <a:tr h="292584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Kondisi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saat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ini</a:t>
                      </a:r>
                      <a:endParaRPr lang="en-ID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Ideal 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Kondisi saat ini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Ideal 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  <a:endParaRPr lang="en-ID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548248"/>
                  </a:ext>
                </a:extLst>
              </a:tr>
              <a:tr h="292584">
                <a:tc>
                  <a:txBody>
                    <a:bodyPr/>
                    <a:lstStyle/>
                    <a:p>
                      <a:pPr algn="l" rtl="0" fontAlgn="ctr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S3 ……..</a:t>
                      </a:r>
                    </a:p>
                  </a:txBody>
                  <a:tcPr marL="9372" marR="9372" marT="9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366251"/>
                  </a:ext>
                </a:extLst>
              </a:tr>
              <a:tr h="275374"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Jumlah Total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372" marR="9372" marT="93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37704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4D6C396-612B-8E4E-8F83-A10F8A274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578923"/>
              </p:ext>
            </p:extLst>
          </p:nvPr>
        </p:nvGraphicFramePr>
        <p:xfrm>
          <a:off x="0" y="2408507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6954837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Syarat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Perlu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Peringkat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UNGGUL Prodi S3…......, </a:t>
                      </a:r>
                      <a:r>
                        <a:rPr lang="en-US" dirty="0" err="1"/>
                        <a:t>Fakultas</a:t>
                      </a:r>
                      <a:r>
                        <a:rPr lang="en-US" dirty="0"/>
                        <a:t>…...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667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137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26D7C-204F-1443-8B3E-39A3090F3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232B0-C322-5C4F-B428-568FE37D2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Point </a:t>
            </a:r>
          </a:p>
          <a:p>
            <a:r>
              <a:rPr lang="en-US" dirty="0"/>
              <a:t>Target </a:t>
            </a:r>
            <a:r>
              <a:rPr lang="en-US" dirty="0" err="1"/>
              <a:t>sebaran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Pengajuan</a:t>
            </a:r>
            <a:r>
              <a:rPr lang="en-US" dirty="0"/>
              <a:t> APS 4.0 </a:t>
            </a:r>
            <a:r>
              <a:rPr lang="en-US" dirty="0" err="1"/>
              <a:t>Fakultas</a:t>
            </a:r>
            <a:r>
              <a:rPr lang="en-US" dirty="0"/>
              <a:t> </a:t>
            </a:r>
          </a:p>
          <a:p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terakreditasi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peringkat</a:t>
            </a:r>
            <a:endParaRPr lang="en-US" dirty="0"/>
          </a:p>
          <a:p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skor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matrik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APS 4.0</a:t>
            </a:r>
          </a:p>
          <a:p>
            <a:r>
              <a:rPr lang="en-US" dirty="0" err="1"/>
              <a:t>Prioritas</a:t>
            </a:r>
            <a:r>
              <a:rPr lang="en-US" dirty="0"/>
              <a:t> program yang </a:t>
            </a:r>
            <a:r>
              <a:rPr lang="en-US" dirty="0" err="1"/>
              <a:t>diusulkan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38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6CFC5-8924-414D-8A12-2A1119450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Key Point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6CB897-58CF-B74A-BD28-295877822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4370" y="2279711"/>
            <a:ext cx="5326927" cy="411175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/>
              <a:t>Kebutuhan</a:t>
            </a:r>
            <a:r>
              <a:rPr lang="en-US" sz="3200" dirty="0"/>
              <a:t> </a:t>
            </a:r>
            <a:r>
              <a:rPr lang="en-US" sz="3200" dirty="0" err="1"/>
              <a:t>Syarat</a:t>
            </a:r>
            <a:r>
              <a:rPr lang="en-US" sz="3200" dirty="0"/>
              <a:t>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/>
              <a:t>Peringkat</a:t>
            </a:r>
            <a:r>
              <a:rPr lang="en-US" sz="3200" dirty="0"/>
              <a:t> 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err="1"/>
              <a:t>Kualifikasi</a:t>
            </a:r>
            <a:r>
              <a:rPr lang="en-US" sz="2800" dirty="0"/>
              <a:t> DTPS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err="1"/>
              <a:t>Kurikulum</a:t>
            </a:r>
            <a:r>
              <a:rPr lang="en-US" sz="2800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err="1"/>
              <a:t>Penjaminan</a:t>
            </a:r>
            <a:r>
              <a:rPr lang="en-US" sz="2800" dirty="0"/>
              <a:t> </a:t>
            </a:r>
            <a:r>
              <a:rPr lang="en-US" sz="2800" dirty="0" err="1"/>
              <a:t>Mutu</a:t>
            </a:r>
            <a:endParaRPr lang="en-US" sz="2800" dirty="0"/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err="1"/>
              <a:t>Jumlah</a:t>
            </a:r>
            <a:r>
              <a:rPr lang="en-US" sz="2800" dirty="0"/>
              <a:t> Guru </a:t>
            </a:r>
            <a:r>
              <a:rPr lang="en-US" sz="2800" dirty="0" err="1"/>
              <a:t>Besar</a:t>
            </a:r>
            <a:r>
              <a:rPr lang="en-US" sz="2800" dirty="0"/>
              <a:t> 15% (</a:t>
            </a:r>
            <a:r>
              <a:rPr lang="en-US" sz="2800" dirty="0" err="1"/>
              <a:t>jumlah</a:t>
            </a:r>
            <a:r>
              <a:rPr lang="en-US" sz="2800" dirty="0"/>
              <a:t>….</a:t>
            </a:r>
            <a:r>
              <a:rPr lang="en-US" sz="2800" dirty="0" err="1"/>
              <a:t>dosen</a:t>
            </a:r>
            <a:r>
              <a:rPr lang="en-US" sz="2800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Publikasi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minimal 25%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butuh</a:t>
            </a:r>
            <a:r>
              <a:rPr lang="en-US" sz="2800" dirty="0">
                <a:sym typeface="Wingdings" pitchFamily="2" charset="2"/>
              </a:rPr>
              <a:t>…..% </a:t>
            </a:r>
            <a:r>
              <a:rPr lang="en-US" sz="2800" dirty="0"/>
              <a:t>(</a:t>
            </a:r>
            <a:r>
              <a:rPr lang="en-US" sz="2800" dirty="0" err="1"/>
              <a:t>jumlah</a:t>
            </a:r>
            <a:r>
              <a:rPr lang="en-US" sz="2800" dirty="0"/>
              <a:t>….</a:t>
            </a:r>
            <a:r>
              <a:rPr lang="en-US" sz="2800" dirty="0" err="1"/>
              <a:t>publikasi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)</a:t>
            </a:r>
          </a:p>
          <a:p>
            <a:endParaRPr lang="en-US" sz="320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8E2E030-BC17-3B41-8938-836E7DF5C4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2558" y="2279711"/>
            <a:ext cx="4795932" cy="4009122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/>
              <a:t>Kebutuhan</a:t>
            </a:r>
            <a:r>
              <a:rPr lang="en-US" sz="3200" dirty="0"/>
              <a:t> </a:t>
            </a:r>
            <a:r>
              <a:rPr lang="en-US" sz="3200" dirty="0" err="1"/>
              <a:t>Syarat</a:t>
            </a:r>
            <a:r>
              <a:rPr lang="en-US" sz="3200" dirty="0"/>
              <a:t>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/>
              <a:t>terakreditasi</a:t>
            </a:r>
            <a:r>
              <a:rPr lang="en-US" sz="3200" dirty="0"/>
              <a:t> 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NDTPS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err="1"/>
              <a:t>Nisbah</a:t>
            </a:r>
            <a:r>
              <a:rPr lang="en-US" sz="2800" dirty="0"/>
              <a:t> </a:t>
            </a:r>
            <a:r>
              <a:rPr lang="en-US" sz="2800" dirty="0" err="1"/>
              <a:t>DTPS:mhs</a:t>
            </a:r>
            <a:endParaRPr lang="en-US" sz="2800" dirty="0"/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err="1"/>
              <a:t>Jabatan</a:t>
            </a:r>
            <a:r>
              <a:rPr lang="en-US" sz="2800" dirty="0"/>
              <a:t> </a:t>
            </a:r>
            <a:r>
              <a:rPr lang="en-US" sz="2800" dirty="0" err="1"/>
              <a:t>akademik</a:t>
            </a:r>
            <a:r>
              <a:rPr lang="en-US" sz="2800" dirty="0"/>
              <a:t> DTPS </a:t>
            </a:r>
            <a:r>
              <a:rPr lang="en-ID" sz="2800" dirty="0"/>
              <a:t>≥ 2,0</a:t>
            </a:r>
            <a:endParaRPr lang="en-US" sz="2800" dirty="0"/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err="1"/>
              <a:t>Kurikulum</a:t>
            </a:r>
            <a:r>
              <a:rPr lang="en-US" sz="2800" dirty="0"/>
              <a:t> </a:t>
            </a:r>
            <a:r>
              <a:rPr lang="en-ID" sz="2800" dirty="0"/>
              <a:t>≥ 2,0</a:t>
            </a:r>
            <a:endParaRPr lang="en-US" sz="2800" dirty="0"/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SPMI </a:t>
            </a:r>
            <a:r>
              <a:rPr lang="en-ID" sz="2800" dirty="0"/>
              <a:t>≥ 2,0</a:t>
            </a:r>
            <a:endParaRPr lang="en-US" sz="2800" dirty="0"/>
          </a:p>
          <a:p>
            <a:pPr marL="914400" lvl="1" indent="-457200">
              <a:buFont typeface="+mj-lt"/>
              <a:buAutoNum type="arabicPeriod"/>
            </a:pPr>
            <a:endParaRPr lang="en-US" sz="2800" dirty="0"/>
          </a:p>
          <a:p>
            <a:pPr marL="914400" lvl="1" indent="-457200">
              <a:buFont typeface="+mj-lt"/>
              <a:buAutoNum type="arabicPeriod"/>
            </a:pPr>
            <a:endParaRPr lang="en-US" sz="2800" dirty="0"/>
          </a:p>
          <a:p>
            <a:pPr marL="914400" lvl="1" indent="-457200">
              <a:buFont typeface="+mj-lt"/>
              <a:buAutoNum type="arabicPeriod"/>
            </a:pPr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2360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EF927-AB33-DD4C-9C8C-EA44AFECD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8" y="753228"/>
            <a:ext cx="9613861" cy="1080938"/>
          </a:xfrm>
        </p:spPr>
        <p:txBody>
          <a:bodyPr/>
          <a:lstStyle/>
          <a:p>
            <a:r>
              <a:rPr lang="en-US" dirty="0"/>
              <a:t>Target </a:t>
            </a:r>
            <a:r>
              <a:rPr lang="en-US" dirty="0" err="1"/>
              <a:t>sebaran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Pengajuan</a:t>
            </a:r>
            <a:r>
              <a:rPr lang="en-US" dirty="0"/>
              <a:t> APS 4.0 </a:t>
            </a:r>
            <a:r>
              <a:rPr lang="en-US" dirty="0" err="1"/>
              <a:t>Fakultas</a:t>
            </a:r>
            <a:r>
              <a:rPr lang="en-US" dirty="0"/>
              <a:t> …..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7DA4187-2029-7741-96B3-B02D783DAC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557121"/>
              </p:ext>
            </p:extLst>
          </p:nvPr>
        </p:nvGraphicFramePr>
        <p:xfrm>
          <a:off x="1" y="1923172"/>
          <a:ext cx="12191999" cy="4934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860">
                  <a:extLst>
                    <a:ext uri="{9D8B030D-6E8A-4147-A177-3AD203B41FA5}">
                      <a16:colId xmlns:a16="http://schemas.microsoft.com/office/drawing/2014/main" val="1822866452"/>
                    </a:ext>
                  </a:extLst>
                </a:gridCol>
                <a:gridCol w="1683846">
                  <a:extLst>
                    <a:ext uri="{9D8B030D-6E8A-4147-A177-3AD203B41FA5}">
                      <a16:colId xmlns:a16="http://schemas.microsoft.com/office/drawing/2014/main" val="6229201"/>
                    </a:ext>
                  </a:extLst>
                </a:gridCol>
                <a:gridCol w="781873">
                  <a:extLst>
                    <a:ext uri="{9D8B030D-6E8A-4147-A177-3AD203B41FA5}">
                      <a16:colId xmlns:a16="http://schemas.microsoft.com/office/drawing/2014/main" val="3239395987"/>
                    </a:ext>
                  </a:extLst>
                </a:gridCol>
                <a:gridCol w="1004331">
                  <a:extLst>
                    <a:ext uri="{9D8B030D-6E8A-4147-A177-3AD203B41FA5}">
                      <a16:colId xmlns:a16="http://schemas.microsoft.com/office/drawing/2014/main" val="1420019155"/>
                    </a:ext>
                  </a:extLst>
                </a:gridCol>
                <a:gridCol w="2198958">
                  <a:extLst>
                    <a:ext uri="{9D8B030D-6E8A-4147-A177-3AD203B41FA5}">
                      <a16:colId xmlns:a16="http://schemas.microsoft.com/office/drawing/2014/main" val="650823911"/>
                    </a:ext>
                  </a:extLst>
                </a:gridCol>
                <a:gridCol w="1906438">
                  <a:extLst>
                    <a:ext uri="{9D8B030D-6E8A-4147-A177-3AD203B41FA5}">
                      <a16:colId xmlns:a16="http://schemas.microsoft.com/office/drawing/2014/main" val="2004583235"/>
                    </a:ext>
                  </a:extLst>
                </a:gridCol>
                <a:gridCol w="1867559">
                  <a:extLst>
                    <a:ext uri="{9D8B030D-6E8A-4147-A177-3AD203B41FA5}">
                      <a16:colId xmlns:a16="http://schemas.microsoft.com/office/drawing/2014/main" val="2297946046"/>
                    </a:ext>
                  </a:extLst>
                </a:gridCol>
                <a:gridCol w="2273134">
                  <a:extLst>
                    <a:ext uri="{9D8B030D-6E8A-4147-A177-3AD203B41FA5}">
                      <a16:colId xmlns:a16="http://schemas.microsoft.com/office/drawing/2014/main" val="2611240785"/>
                    </a:ext>
                  </a:extLst>
                </a:gridCol>
              </a:tblGrid>
              <a:tr h="556221">
                <a:tc>
                  <a:txBody>
                    <a:bodyPr/>
                    <a:lstStyle/>
                    <a:p>
                      <a:r>
                        <a:rPr lang="en-US" sz="16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Nama 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APS lama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Target 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Masa ED APS 3.0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Strategi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Tahapan</a:t>
                      </a:r>
                      <a:r>
                        <a:rPr lang="en-US" sz="1600" dirty="0"/>
                        <a:t>*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Keterangan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748998"/>
                  </a:ext>
                </a:extLst>
              </a:tr>
              <a:tr h="32225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Tahap</a:t>
                      </a:r>
                      <a:r>
                        <a:rPr lang="en-US" sz="1600" dirty="0"/>
                        <a:t> I </a:t>
                      </a:r>
                    </a:p>
                    <a:p>
                      <a:pPr algn="ctr"/>
                      <a:r>
                        <a:rPr lang="en-US" sz="1600" dirty="0"/>
                        <a:t>(</a:t>
                      </a:r>
                      <a:r>
                        <a:rPr lang="en-US" sz="1600" dirty="0" err="1"/>
                        <a:t>sesuai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Jadwal</a:t>
                      </a:r>
                      <a:r>
                        <a:rPr lang="en-US" sz="1600" dirty="0"/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Tahap</a:t>
                      </a:r>
                      <a:r>
                        <a:rPr lang="en-US" sz="1600" dirty="0"/>
                        <a:t>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</a:t>
                      </a:r>
                      <a:r>
                        <a:rPr lang="en-US" sz="1000" dirty="0" err="1"/>
                        <a:t>Menunda</a:t>
                      </a:r>
                      <a:r>
                        <a:rPr lang="en-US" sz="1000" dirty="0"/>
                        <a:t> sambal </a:t>
                      </a:r>
                      <a:r>
                        <a:rPr lang="en-US" sz="1000" dirty="0" err="1"/>
                        <a:t>menunggu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keterpenuhan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syarat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peringkat</a:t>
                      </a:r>
                      <a:r>
                        <a:rPr lang="en-US" sz="1000" dirty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052891"/>
                  </a:ext>
                </a:extLst>
              </a:tr>
              <a:tr h="1032982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S1 …….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471726"/>
                  </a:ext>
                </a:extLst>
              </a:tr>
              <a:tr h="794601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S2……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042636"/>
                  </a:ext>
                </a:extLst>
              </a:tr>
              <a:tr h="611223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S2…….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524327"/>
                  </a:ext>
                </a:extLst>
              </a:tr>
              <a:tr h="1032982"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S3………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64696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BEB194A-A33B-B142-9BF4-622A805C429D}"/>
              </a:ext>
            </a:extLst>
          </p:cNvPr>
          <p:cNvSpPr txBox="1"/>
          <p:nvPr/>
        </p:nvSpPr>
        <p:spPr>
          <a:xfrm>
            <a:off x="0" y="6604084"/>
            <a:ext cx="79127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*</a:t>
            </a:r>
            <a:r>
              <a:rPr lang="en-US" sz="1050" dirty="0" err="1">
                <a:solidFill>
                  <a:srgbClr val="FF0000"/>
                </a:solidFill>
              </a:rPr>
              <a:t>Silahkan</a:t>
            </a:r>
            <a:r>
              <a:rPr lang="en-US" sz="1050" dirty="0">
                <a:solidFill>
                  <a:srgbClr val="FF0000"/>
                </a:solidFill>
              </a:rPr>
              <a:t> </a:t>
            </a:r>
            <a:r>
              <a:rPr lang="en-US" sz="1050" dirty="0" err="1">
                <a:solidFill>
                  <a:srgbClr val="FF0000"/>
                </a:solidFill>
              </a:rPr>
              <a:t>tentukan</a:t>
            </a:r>
            <a:r>
              <a:rPr lang="en-US" sz="1050" dirty="0">
                <a:solidFill>
                  <a:srgbClr val="FF0000"/>
                </a:solidFill>
              </a:rPr>
              <a:t> </a:t>
            </a:r>
            <a:r>
              <a:rPr lang="en-US" sz="1050" dirty="0" err="1">
                <a:solidFill>
                  <a:srgbClr val="FF0000"/>
                </a:solidFill>
              </a:rPr>
              <a:t>sebaran</a:t>
            </a:r>
            <a:r>
              <a:rPr lang="en-US" sz="1050" dirty="0">
                <a:solidFill>
                  <a:srgbClr val="FF0000"/>
                </a:solidFill>
              </a:rPr>
              <a:t> </a:t>
            </a:r>
            <a:r>
              <a:rPr lang="en-US" sz="1050" dirty="0" err="1">
                <a:solidFill>
                  <a:srgbClr val="FF0000"/>
                </a:solidFill>
              </a:rPr>
              <a:t>dan</a:t>
            </a:r>
            <a:r>
              <a:rPr lang="en-US" sz="1050" dirty="0">
                <a:solidFill>
                  <a:srgbClr val="FF0000"/>
                </a:solidFill>
              </a:rPr>
              <a:t> </a:t>
            </a:r>
            <a:r>
              <a:rPr lang="en-US" sz="1050" dirty="0" err="1">
                <a:solidFill>
                  <a:srgbClr val="FF0000"/>
                </a:solidFill>
              </a:rPr>
              <a:t>strategi</a:t>
            </a:r>
            <a:r>
              <a:rPr lang="en-US" sz="1050" dirty="0">
                <a:solidFill>
                  <a:srgbClr val="FF0000"/>
                </a:solidFill>
              </a:rPr>
              <a:t> </a:t>
            </a:r>
            <a:r>
              <a:rPr lang="en-US" sz="1050" dirty="0" err="1">
                <a:solidFill>
                  <a:srgbClr val="FF0000"/>
                </a:solidFill>
              </a:rPr>
              <a:t>ini</a:t>
            </a:r>
            <a:r>
              <a:rPr lang="en-US" sz="1050" dirty="0">
                <a:solidFill>
                  <a:srgbClr val="FF0000"/>
                </a:solidFill>
              </a:rPr>
              <a:t> berdasarkan </a:t>
            </a:r>
            <a:r>
              <a:rPr lang="en-US" sz="1050" dirty="0" err="1">
                <a:solidFill>
                  <a:srgbClr val="FF0000"/>
                </a:solidFill>
              </a:rPr>
              <a:t>analisis</a:t>
            </a:r>
            <a:r>
              <a:rPr lang="en-US" sz="1050" dirty="0">
                <a:solidFill>
                  <a:srgbClr val="FF0000"/>
                </a:solidFill>
              </a:rPr>
              <a:t> </a:t>
            </a:r>
            <a:r>
              <a:rPr lang="en-US" sz="1050" dirty="0" err="1">
                <a:solidFill>
                  <a:srgbClr val="FF0000"/>
                </a:solidFill>
              </a:rPr>
              <a:t>kemampuan</a:t>
            </a:r>
            <a:r>
              <a:rPr lang="en-US" sz="1050" dirty="0">
                <a:solidFill>
                  <a:srgbClr val="FF0000"/>
                </a:solidFill>
              </a:rPr>
              <a:t> </a:t>
            </a:r>
            <a:r>
              <a:rPr lang="en-US" sz="1050" dirty="0" err="1">
                <a:solidFill>
                  <a:srgbClr val="FF0000"/>
                </a:solidFill>
              </a:rPr>
              <a:t>dari</a:t>
            </a:r>
            <a:r>
              <a:rPr lang="en-US" sz="1050" dirty="0">
                <a:solidFill>
                  <a:srgbClr val="FF0000"/>
                </a:solidFill>
              </a:rPr>
              <a:t> </a:t>
            </a:r>
            <a:r>
              <a:rPr lang="en-US" sz="1050" dirty="0" err="1">
                <a:solidFill>
                  <a:srgbClr val="FF0000"/>
                </a:solidFill>
              </a:rPr>
              <a:t>skrining</a:t>
            </a:r>
            <a:r>
              <a:rPr lang="en-US" sz="1050" dirty="0">
                <a:solidFill>
                  <a:srgbClr val="FF0000"/>
                </a:solidFill>
              </a:rPr>
              <a:t> yang </a:t>
            </a:r>
            <a:r>
              <a:rPr lang="en-US" sz="1050" dirty="0" err="1">
                <a:solidFill>
                  <a:srgbClr val="FF0000"/>
                </a:solidFill>
              </a:rPr>
              <a:t>sudah</a:t>
            </a:r>
            <a:r>
              <a:rPr lang="en-US" sz="1050" dirty="0">
                <a:solidFill>
                  <a:srgbClr val="FF0000"/>
                </a:solidFill>
              </a:rPr>
              <a:t> </a:t>
            </a:r>
            <a:r>
              <a:rPr lang="en-US" sz="1050" dirty="0" err="1">
                <a:solidFill>
                  <a:srgbClr val="FF0000"/>
                </a:solidFill>
              </a:rPr>
              <a:t>diisi</a:t>
            </a:r>
            <a:r>
              <a:rPr lang="en-US" sz="1050" dirty="0">
                <a:solidFill>
                  <a:srgbClr val="FF0000"/>
                </a:solidFill>
              </a:rPr>
              <a:t> </a:t>
            </a:r>
            <a:r>
              <a:rPr lang="en-US" sz="1050" dirty="0" err="1">
                <a:solidFill>
                  <a:srgbClr val="FF0000"/>
                </a:solidFill>
              </a:rPr>
              <a:t>dari</a:t>
            </a:r>
            <a:r>
              <a:rPr lang="en-US" sz="1050" dirty="0">
                <a:solidFill>
                  <a:srgbClr val="FF0000"/>
                </a:solidFill>
              </a:rPr>
              <a:t> 2 form LP3M </a:t>
            </a:r>
          </a:p>
        </p:txBody>
      </p:sp>
    </p:spTree>
    <p:extLst>
      <p:ext uri="{BB962C8B-B14F-4D97-AF65-F5344CB8AC3E}">
        <p14:creationId xmlns:p14="http://schemas.microsoft.com/office/powerpoint/2010/main" val="2805100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EF927-AB33-DD4C-9C8C-EA44AFECD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072" y="611001"/>
            <a:ext cx="9613861" cy="1080938"/>
          </a:xfrm>
        </p:spPr>
        <p:txBody>
          <a:bodyPr/>
          <a:lstStyle/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Contoh</a:t>
            </a:r>
            <a:r>
              <a:rPr lang="en-US" dirty="0"/>
              <a:t> Target </a:t>
            </a:r>
            <a:r>
              <a:rPr lang="en-US" dirty="0" err="1"/>
              <a:t>sebaran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Pengajuan</a:t>
            </a:r>
            <a:r>
              <a:rPr lang="en-US" dirty="0"/>
              <a:t> APS 4.0 </a:t>
            </a:r>
            <a:r>
              <a:rPr lang="en-US" dirty="0" err="1"/>
              <a:t>Fakultas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7DA4187-2029-7741-96B3-B02D783DAC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718681"/>
              </p:ext>
            </p:extLst>
          </p:nvPr>
        </p:nvGraphicFramePr>
        <p:xfrm>
          <a:off x="1" y="1691939"/>
          <a:ext cx="12191999" cy="5166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18">
                  <a:extLst>
                    <a:ext uri="{9D8B030D-6E8A-4147-A177-3AD203B41FA5}">
                      <a16:colId xmlns:a16="http://schemas.microsoft.com/office/drawing/2014/main" val="1822866452"/>
                    </a:ext>
                  </a:extLst>
                </a:gridCol>
                <a:gridCol w="1775988">
                  <a:extLst>
                    <a:ext uri="{9D8B030D-6E8A-4147-A177-3AD203B41FA5}">
                      <a16:colId xmlns:a16="http://schemas.microsoft.com/office/drawing/2014/main" val="6229201"/>
                    </a:ext>
                  </a:extLst>
                </a:gridCol>
                <a:gridCol w="781873">
                  <a:extLst>
                    <a:ext uri="{9D8B030D-6E8A-4147-A177-3AD203B41FA5}">
                      <a16:colId xmlns:a16="http://schemas.microsoft.com/office/drawing/2014/main" val="3239395987"/>
                    </a:ext>
                  </a:extLst>
                </a:gridCol>
                <a:gridCol w="1004331">
                  <a:extLst>
                    <a:ext uri="{9D8B030D-6E8A-4147-A177-3AD203B41FA5}">
                      <a16:colId xmlns:a16="http://schemas.microsoft.com/office/drawing/2014/main" val="1420019155"/>
                    </a:ext>
                  </a:extLst>
                </a:gridCol>
                <a:gridCol w="2198958">
                  <a:extLst>
                    <a:ext uri="{9D8B030D-6E8A-4147-A177-3AD203B41FA5}">
                      <a16:colId xmlns:a16="http://schemas.microsoft.com/office/drawing/2014/main" val="650823911"/>
                    </a:ext>
                  </a:extLst>
                </a:gridCol>
                <a:gridCol w="1906438">
                  <a:extLst>
                    <a:ext uri="{9D8B030D-6E8A-4147-A177-3AD203B41FA5}">
                      <a16:colId xmlns:a16="http://schemas.microsoft.com/office/drawing/2014/main" val="2004583235"/>
                    </a:ext>
                  </a:extLst>
                </a:gridCol>
                <a:gridCol w="1867559">
                  <a:extLst>
                    <a:ext uri="{9D8B030D-6E8A-4147-A177-3AD203B41FA5}">
                      <a16:colId xmlns:a16="http://schemas.microsoft.com/office/drawing/2014/main" val="2297946046"/>
                    </a:ext>
                  </a:extLst>
                </a:gridCol>
                <a:gridCol w="2273134">
                  <a:extLst>
                    <a:ext uri="{9D8B030D-6E8A-4147-A177-3AD203B41FA5}">
                      <a16:colId xmlns:a16="http://schemas.microsoft.com/office/drawing/2014/main" val="2611240785"/>
                    </a:ext>
                  </a:extLst>
                </a:gridCol>
              </a:tblGrid>
              <a:tr h="555192">
                <a:tc>
                  <a:txBody>
                    <a:bodyPr/>
                    <a:lstStyle/>
                    <a:p>
                      <a:r>
                        <a:rPr lang="en-US" sz="16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Nama 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APS lama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Target 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Masa ED APS 3.0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Strategi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Tahapan</a:t>
                      </a:r>
                      <a:r>
                        <a:rPr lang="en-US" sz="1600" dirty="0"/>
                        <a:t>*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Keterangan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748998"/>
                  </a:ext>
                </a:extLst>
              </a:tr>
              <a:tr h="84739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Tahap</a:t>
                      </a:r>
                      <a:r>
                        <a:rPr lang="en-US" sz="1600" dirty="0"/>
                        <a:t> I </a:t>
                      </a:r>
                    </a:p>
                    <a:p>
                      <a:pPr algn="ctr"/>
                      <a:r>
                        <a:rPr lang="en-US" sz="1600" dirty="0"/>
                        <a:t>(</a:t>
                      </a:r>
                      <a:r>
                        <a:rPr lang="en-US" sz="1600" dirty="0" err="1"/>
                        <a:t>sesuai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Jadwal</a:t>
                      </a:r>
                      <a:r>
                        <a:rPr lang="en-US" sz="1600" dirty="0"/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Tahap</a:t>
                      </a:r>
                      <a:r>
                        <a:rPr lang="en-US" sz="1600" dirty="0"/>
                        <a:t>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</a:t>
                      </a:r>
                      <a:r>
                        <a:rPr lang="en-US" sz="1000" dirty="0" err="1"/>
                        <a:t>Menunda</a:t>
                      </a:r>
                      <a:r>
                        <a:rPr lang="en-US" sz="1000" dirty="0"/>
                        <a:t> sambal </a:t>
                      </a:r>
                      <a:r>
                        <a:rPr lang="en-US" sz="1000" dirty="0" err="1"/>
                        <a:t>menunggu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keterpenuhan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syarat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peringkat</a:t>
                      </a:r>
                      <a:r>
                        <a:rPr lang="en-US" sz="1000" dirty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052891"/>
                  </a:ext>
                </a:extLst>
              </a:tr>
              <a:tr h="990301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S1 </a:t>
                      </a:r>
                      <a:r>
                        <a:rPr lang="en-US" sz="1600" dirty="0" err="1"/>
                        <a:t>Ilmu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Hukum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Unggul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30 </a:t>
                      </a:r>
                      <a:r>
                        <a:rPr lang="en-US" sz="1600" dirty="0" err="1"/>
                        <a:t>Oktober</a:t>
                      </a:r>
                      <a:r>
                        <a:rPr lang="en-US" sz="1600" dirty="0"/>
                        <a:t>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Waktu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sesuai</a:t>
                      </a:r>
                      <a:r>
                        <a:rPr lang="en-US" sz="1600" dirty="0"/>
                        <a:t> Target, ISK </a:t>
                      </a:r>
                    </a:p>
                    <a:p>
                      <a:r>
                        <a:rPr lang="en-US" sz="1600" dirty="0"/>
                        <a:t>1 </a:t>
                      </a:r>
                      <a:r>
                        <a:rPr lang="en-US" sz="1600" dirty="0" err="1"/>
                        <a:t>Okt</a:t>
                      </a:r>
                      <a:r>
                        <a:rPr lang="en-US" sz="1600" dirty="0"/>
                        <a:t>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Skor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maksimal</a:t>
                      </a:r>
                      <a:r>
                        <a:rPr lang="en-US" sz="1600" dirty="0"/>
                        <a:t> 4 </a:t>
                      </a:r>
                      <a:r>
                        <a:rPr lang="en-US" sz="1600" dirty="0" err="1"/>
                        <a:t>semua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diupayakan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awal</a:t>
                      </a:r>
                      <a:r>
                        <a:rPr lang="en-US" sz="1600" dirty="0"/>
                        <a:t> TA 2020/2021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471726"/>
                  </a:ext>
                </a:extLst>
              </a:tr>
              <a:tr h="788957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S2 </a:t>
                      </a:r>
                      <a:r>
                        <a:rPr lang="en-US" sz="1600" dirty="0" err="1"/>
                        <a:t>Ilmu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Hukum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Unggul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 </a:t>
                      </a:r>
                      <a:r>
                        <a:rPr lang="en-US" sz="1600" dirty="0" err="1"/>
                        <a:t>Oktober</a:t>
                      </a:r>
                      <a:r>
                        <a:rPr lang="en-US" sz="1600" dirty="0"/>
                        <a:t>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Pasif</a:t>
                      </a:r>
                      <a:r>
                        <a:rPr lang="en-US" sz="1600" dirty="0"/>
                        <a:t> 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Maju</a:t>
                      </a:r>
                      <a:r>
                        <a:rPr lang="en-US" sz="1600" dirty="0"/>
                        <a:t> ISK </a:t>
                      </a:r>
                      <a:r>
                        <a:rPr lang="en-US" sz="1600" dirty="0" err="1"/>
                        <a:t>Maks</a:t>
                      </a:r>
                      <a:r>
                        <a:rPr lang="en-US" sz="1600" dirty="0"/>
                        <a:t> Hasil </a:t>
                      </a:r>
                      <a:r>
                        <a:rPr lang="en-US" sz="1600" dirty="0" err="1"/>
                        <a:t>Keluar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Okt</a:t>
                      </a:r>
                      <a:r>
                        <a:rPr lang="en-US" sz="1600" dirty="0"/>
                        <a:t>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Memenuhi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syarat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peringkat</a:t>
                      </a:r>
                      <a:r>
                        <a:rPr lang="en-US" sz="1600" dirty="0"/>
                        <a:t> 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042636"/>
                  </a:ext>
                </a:extLst>
              </a:tr>
              <a:tr h="1022722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S2 </a:t>
                      </a:r>
                      <a:r>
                        <a:rPr lang="en-US" sz="1600" dirty="0" err="1"/>
                        <a:t>Kenotariatan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Unggul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 panose="020B0603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 </a:t>
                      </a:r>
                      <a:r>
                        <a:rPr lang="en-US" sz="1600" dirty="0" err="1"/>
                        <a:t>Juli</a:t>
                      </a:r>
                      <a:r>
                        <a:rPr lang="en-US" sz="1600" dirty="0"/>
                        <a:t>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Waktu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sesuai</a:t>
                      </a:r>
                      <a:r>
                        <a:rPr lang="en-US" sz="1600" dirty="0"/>
                        <a:t> Target, ISK     1 </a:t>
                      </a:r>
                      <a:r>
                        <a:rPr lang="en-US" sz="1600" dirty="0" err="1"/>
                        <a:t>Juli</a:t>
                      </a:r>
                      <a:r>
                        <a:rPr lang="en-US" sz="1600" dirty="0"/>
                        <a:t> 2023 (TS 2021/2022)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Jika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syarat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peringkat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sdh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terpenuhi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524327"/>
                  </a:ext>
                </a:extLst>
              </a:tr>
              <a:tr h="788957"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S3 </a:t>
                      </a:r>
                      <a:r>
                        <a:rPr lang="en-US" sz="1600" dirty="0" err="1"/>
                        <a:t>Ilmu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Hukum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/>
                          <a:ea typeface="+mn-ea"/>
                          <a:cs typeface="+mn-cs"/>
                        </a:rPr>
                        <a:t>Unggul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rebuchet MS" panose="020B060302020202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15 </a:t>
                      </a:r>
                      <a:r>
                        <a:rPr lang="en-US" sz="1600" dirty="0" err="1"/>
                        <a:t>Oktober</a:t>
                      </a:r>
                      <a:r>
                        <a:rPr lang="en-US" sz="1600" dirty="0"/>
                        <a:t>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ISK </a:t>
                      </a:r>
                      <a:r>
                        <a:rPr lang="en-US" sz="1600" dirty="0" err="1"/>
                        <a:t>maks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maju</a:t>
                      </a:r>
                      <a:r>
                        <a:rPr lang="en-US" sz="1600" dirty="0"/>
                        <a:t> 1 </a:t>
                      </a:r>
                      <a:r>
                        <a:rPr lang="en-US" sz="1600" dirty="0" err="1"/>
                        <a:t>Oktober</a:t>
                      </a:r>
                      <a:r>
                        <a:rPr lang="en-US" sz="1600" dirty="0"/>
                        <a:t> 2023 (TS 2021/2022)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Jika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syarat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peringkat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sdh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terpenuhi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64696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BEB194A-A33B-B142-9BF4-622A805C429D}"/>
              </a:ext>
            </a:extLst>
          </p:cNvPr>
          <p:cNvSpPr txBox="1"/>
          <p:nvPr/>
        </p:nvSpPr>
        <p:spPr>
          <a:xfrm>
            <a:off x="111967" y="7098606"/>
            <a:ext cx="79127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*</a:t>
            </a:r>
            <a:r>
              <a:rPr lang="en-US" sz="1050" dirty="0" err="1">
                <a:solidFill>
                  <a:srgbClr val="FF0000"/>
                </a:solidFill>
              </a:rPr>
              <a:t>Silahkan</a:t>
            </a:r>
            <a:r>
              <a:rPr lang="en-US" sz="1050" dirty="0">
                <a:solidFill>
                  <a:srgbClr val="FF0000"/>
                </a:solidFill>
              </a:rPr>
              <a:t> </a:t>
            </a:r>
            <a:r>
              <a:rPr lang="en-US" sz="1050" dirty="0" err="1">
                <a:solidFill>
                  <a:srgbClr val="FF0000"/>
                </a:solidFill>
              </a:rPr>
              <a:t>tentukan</a:t>
            </a:r>
            <a:r>
              <a:rPr lang="en-US" sz="1050" dirty="0">
                <a:solidFill>
                  <a:srgbClr val="FF0000"/>
                </a:solidFill>
              </a:rPr>
              <a:t> </a:t>
            </a:r>
            <a:r>
              <a:rPr lang="en-US" sz="1050" dirty="0" err="1">
                <a:solidFill>
                  <a:srgbClr val="FF0000"/>
                </a:solidFill>
              </a:rPr>
              <a:t>sebaran</a:t>
            </a:r>
            <a:r>
              <a:rPr lang="en-US" sz="1050" dirty="0">
                <a:solidFill>
                  <a:srgbClr val="FF0000"/>
                </a:solidFill>
              </a:rPr>
              <a:t> </a:t>
            </a:r>
            <a:r>
              <a:rPr lang="en-US" sz="1050" dirty="0" err="1">
                <a:solidFill>
                  <a:srgbClr val="FF0000"/>
                </a:solidFill>
              </a:rPr>
              <a:t>dan</a:t>
            </a:r>
            <a:r>
              <a:rPr lang="en-US" sz="1050" dirty="0">
                <a:solidFill>
                  <a:srgbClr val="FF0000"/>
                </a:solidFill>
              </a:rPr>
              <a:t> </a:t>
            </a:r>
            <a:r>
              <a:rPr lang="en-US" sz="1050" dirty="0" err="1">
                <a:solidFill>
                  <a:srgbClr val="FF0000"/>
                </a:solidFill>
              </a:rPr>
              <a:t>strategi</a:t>
            </a:r>
            <a:r>
              <a:rPr lang="en-US" sz="1050" dirty="0">
                <a:solidFill>
                  <a:srgbClr val="FF0000"/>
                </a:solidFill>
              </a:rPr>
              <a:t> </a:t>
            </a:r>
            <a:r>
              <a:rPr lang="en-US" sz="1050" dirty="0" err="1">
                <a:solidFill>
                  <a:srgbClr val="FF0000"/>
                </a:solidFill>
              </a:rPr>
              <a:t>ini</a:t>
            </a:r>
            <a:r>
              <a:rPr lang="en-US" sz="1050" dirty="0">
                <a:solidFill>
                  <a:srgbClr val="FF0000"/>
                </a:solidFill>
              </a:rPr>
              <a:t> berdasarkan </a:t>
            </a:r>
            <a:r>
              <a:rPr lang="en-US" sz="1050" dirty="0" err="1">
                <a:solidFill>
                  <a:srgbClr val="FF0000"/>
                </a:solidFill>
              </a:rPr>
              <a:t>analisis</a:t>
            </a:r>
            <a:r>
              <a:rPr lang="en-US" sz="1050" dirty="0">
                <a:solidFill>
                  <a:srgbClr val="FF0000"/>
                </a:solidFill>
              </a:rPr>
              <a:t> </a:t>
            </a:r>
            <a:r>
              <a:rPr lang="en-US" sz="1050" dirty="0" err="1">
                <a:solidFill>
                  <a:srgbClr val="FF0000"/>
                </a:solidFill>
              </a:rPr>
              <a:t>kemampuan</a:t>
            </a:r>
            <a:r>
              <a:rPr lang="en-US" sz="1050" dirty="0">
                <a:solidFill>
                  <a:srgbClr val="FF0000"/>
                </a:solidFill>
              </a:rPr>
              <a:t> </a:t>
            </a:r>
            <a:r>
              <a:rPr lang="en-US" sz="1050" dirty="0" err="1">
                <a:solidFill>
                  <a:srgbClr val="FF0000"/>
                </a:solidFill>
              </a:rPr>
              <a:t>dari</a:t>
            </a:r>
            <a:r>
              <a:rPr lang="en-US" sz="1050" dirty="0">
                <a:solidFill>
                  <a:srgbClr val="FF0000"/>
                </a:solidFill>
              </a:rPr>
              <a:t> </a:t>
            </a:r>
            <a:r>
              <a:rPr lang="en-US" sz="1050" dirty="0" err="1">
                <a:solidFill>
                  <a:srgbClr val="FF0000"/>
                </a:solidFill>
              </a:rPr>
              <a:t>skrining</a:t>
            </a:r>
            <a:r>
              <a:rPr lang="en-US" sz="1050" dirty="0">
                <a:solidFill>
                  <a:srgbClr val="FF0000"/>
                </a:solidFill>
              </a:rPr>
              <a:t> yang </a:t>
            </a:r>
            <a:r>
              <a:rPr lang="en-US" sz="1050" dirty="0" err="1">
                <a:solidFill>
                  <a:srgbClr val="FF0000"/>
                </a:solidFill>
              </a:rPr>
              <a:t>sudah</a:t>
            </a:r>
            <a:r>
              <a:rPr lang="en-US" sz="1050" dirty="0">
                <a:solidFill>
                  <a:srgbClr val="FF0000"/>
                </a:solidFill>
              </a:rPr>
              <a:t> </a:t>
            </a:r>
            <a:r>
              <a:rPr lang="en-US" sz="1050" dirty="0" err="1">
                <a:solidFill>
                  <a:srgbClr val="FF0000"/>
                </a:solidFill>
              </a:rPr>
              <a:t>diisi</a:t>
            </a:r>
            <a:r>
              <a:rPr lang="en-US" sz="1050" dirty="0">
                <a:solidFill>
                  <a:srgbClr val="FF0000"/>
                </a:solidFill>
              </a:rPr>
              <a:t> </a:t>
            </a:r>
            <a:r>
              <a:rPr lang="en-US" sz="1050" dirty="0" err="1">
                <a:solidFill>
                  <a:srgbClr val="FF0000"/>
                </a:solidFill>
              </a:rPr>
              <a:t>dari</a:t>
            </a:r>
            <a:r>
              <a:rPr lang="en-US" sz="1050" dirty="0">
                <a:solidFill>
                  <a:srgbClr val="FF0000"/>
                </a:solidFill>
              </a:rPr>
              <a:t> 2 form LP3M </a:t>
            </a:r>
          </a:p>
        </p:txBody>
      </p:sp>
    </p:spTree>
    <p:extLst>
      <p:ext uri="{BB962C8B-B14F-4D97-AF65-F5344CB8AC3E}">
        <p14:creationId xmlns:p14="http://schemas.microsoft.com/office/powerpoint/2010/main" val="339967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5F78F-FD78-CD4C-9FA6-1E23047A6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86527"/>
            <a:ext cx="9613861" cy="851637"/>
          </a:xfrm>
        </p:spPr>
        <p:txBody>
          <a:bodyPr>
            <a:normAutofit/>
          </a:bodyPr>
          <a:lstStyle/>
          <a:p>
            <a:r>
              <a:rPr lang="en-US" dirty="0"/>
              <a:t>Target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Fakultas</a:t>
            </a:r>
            <a:r>
              <a:rPr lang="en-US" dirty="0"/>
              <a:t>  …………….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112DCA1-074E-7D40-A6B2-F64053CEED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134867"/>
              </p:ext>
            </p:extLst>
          </p:nvPr>
        </p:nvGraphicFramePr>
        <p:xfrm>
          <a:off x="46648" y="625152"/>
          <a:ext cx="12073818" cy="617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269">
                  <a:extLst>
                    <a:ext uri="{9D8B030D-6E8A-4147-A177-3AD203B41FA5}">
                      <a16:colId xmlns:a16="http://schemas.microsoft.com/office/drawing/2014/main" val="2483574935"/>
                    </a:ext>
                  </a:extLst>
                </a:gridCol>
                <a:gridCol w="6404654">
                  <a:extLst>
                    <a:ext uri="{9D8B030D-6E8A-4147-A177-3AD203B41FA5}">
                      <a16:colId xmlns:a16="http://schemas.microsoft.com/office/drawing/2014/main" val="1089141827"/>
                    </a:ext>
                  </a:extLst>
                </a:gridCol>
                <a:gridCol w="2416629">
                  <a:extLst>
                    <a:ext uri="{9D8B030D-6E8A-4147-A177-3AD203B41FA5}">
                      <a16:colId xmlns:a16="http://schemas.microsoft.com/office/drawing/2014/main" val="3786685140"/>
                    </a:ext>
                  </a:extLst>
                </a:gridCol>
                <a:gridCol w="2519266">
                  <a:extLst>
                    <a:ext uri="{9D8B030D-6E8A-4147-A177-3AD203B41FA5}">
                      <a16:colId xmlns:a16="http://schemas.microsoft.com/office/drawing/2014/main" val="2198527098"/>
                    </a:ext>
                  </a:extLst>
                </a:gridCol>
              </a:tblGrid>
              <a:tr h="4117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Komponen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Target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Usulan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Tambahan</a:t>
                      </a:r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33579"/>
                  </a:ext>
                </a:extLst>
              </a:tr>
              <a:tr h="4117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Penelitian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didanai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luar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negeri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14036"/>
                  </a:ext>
                </a:extLst>
              </a:tr>
              <a:tr h="4117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Penelitian</a:t>
                      </a:r>
                      <a:r>
                        <a:rPr lang="en-US" sz="1800" dirty="0"/>
                        <a:t> di </a:t>
                      </a:r>
                      <a:r>
                        <a:rPr lang="en-US" sz="1800" dirty="0" err="1"/>
                        <a:t>danai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Dikti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832934"/>
                  </a:ext>
                </a:extLst>
              </a:tr>
              <a:tr h="4117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PkM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didanai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luar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negeri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390224"/>
                  </a:ext>
                </a:extLst>
              </a:tr>
              <a:tr h="4117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PkM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didanai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Dikti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507585"/>
                  </a:ext>
                </a:extLst>
              </a:tr>
              <a:tr h="4117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Artikel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Dosen</a:t>
                      </a:r>
                      <a:r>
                        <a:rPr lang="en-US" sz="1800" dirty="0"/>
                        <a:t> di </a:t>
                      </a:r>
                      <a:r>
                        <a:rPr lang="en-US" sz="1800" dirty="0" err="1"/>
                        <a:t>jurnal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internasional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bereputasi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610942"/>
                  </a:ext>
                </a:extLst>
              </a:tr>
              <a:tr h="4117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Artikel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Dosen</a:t>
                      </a:r>
                      <a:r>
                        <a:rPr lang="en-US" sz="1800" dirty="0"/>
                        <a:t> di seminar </a:t>
                      </a:r>
                      <a:r>
                        <a:rPr lang="en-US" sz="1800" dirty="0" err="1"/>
                        <a:t>internasional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399483"/>
                  </a:ext>
                </a:extLst>
              </a:tr>
              <a:tr h="4117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Artikel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Dosen</a:t>
                      </a:r>
                      <a:r>
                        <a:rPr lang="en-US" sz="1800" dirty="0"/>
                        <a:t> di media </a:t>
                      </a:r>
                      <a:r>
                        <a:rPr lang="en-US" sz="1800" dirty="0" err="1"/>
                        <a:t>massa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internasional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915011"/>
                  </a:ext>
                </a:extLst>
              </a:tr>
              <a:tr h="4117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Paten </a:t>
                      </a:r>
                      <a:r>
                        <a:rPr lang="en-US" sz="1800" dirty="0" err="1"/>
                        <a:t>Dosen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397200"/>
                  </a:ext>
                </a:extLst>
              </a:tr>
              <a:tr h="4117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Penerimaan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Mahasiswa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asing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870019"/>
                  </a:ext>
                </a:extLst>
              </a:tr>
              <a:tr h="4117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Kerjasama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tridharma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internasional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781311"/>
                  </a:ext>
                </a:extLst>
              </a:tr>
              <a:tr h="4117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Kegiatan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tridharma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kerjasama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internasional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887404"/>
                  </a:ext>
                </a:extLst>
              </a:tr>
              <a:tr h="4117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PKM </a:t>
                      </a:r>
                      <a:r>
                        <a:rPr lang="en-US" sz="1800" dirty="0" err="1"/>
                        <a:t>Mahasiswa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didanai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Kemendikbud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883263"/>
                  </a:ext>
                </a:extLst>
              </a:tr>
              <a:tr h="4117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Prestasi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Mahasiswa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bidang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Akademik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Internasional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987502"/>
                  </a:ext>
                </a:extLst>
              </a:tr>
              <a:tr h="4117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Prestasi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Mahasiswa</a:t>
                      </a:r>
                      <a:r>
                        <a:rPr lang="en-US" sz="1800" dirty="0"/>
                        <a:t> non </a:t>
                      </a:r>
                      <a:r>
                        <a:rPr lang="en-US" sz="1800" dirty="0" err="1"/>
                        <a:t>bidang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Akademik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Internasional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8144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E0FE5A2-93CF-D84A-A2D6-0720A58EF79B}"/>
              </a:ext>
            </a:extLst>
          </p:cNvPr>
          <p:cNvSpPr txBox="1"/>
          <p:nvPr/>
        </p:nvSpPr>
        <p:spPr>
          <a:xfrm>
            <a:off x="7473820" y="102637"/>
            <a:ext cx="4506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</a:t>
            </a:r>
            <a:r>
              <a:rPr lang="en-US" sz="1400" dirty="0" err="1"/>
              <a:t>ket</a:t>
            </a:r>
            <a:r>
              <a:rPr lang="en-US" sz="1400" dirty="0"/>
              <a:t>: </a:t>
            </a:r>
            <a:r>
              <a:rPr lang="en-US" sz="1400" dirty="0" err="1"/>
              <a:t>tuliskan</a:t>
            </a:r>
            <a:r>
              <a:rPr lang="en-US" sz="1400" dirty="0"/>
              <a:t> </a:t>
            </a:r>
            <a:r>
              <a:rPr lang="en-US" sz="1400" dirty="0" err="1"/>
              <a:t>tambahannya</a:t>
            </a:r>
            <a:r>
              <a:rPr lang="en-US" sz="1400" dirty="0"/>
              <a:t> </a:t>
            </a:r>
            <a:r>
              <a:rPr lang="en-US" sz="1400" dirty="0" err="1"/>
              <a:t>saja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usulan</a:t>
            </a:r>
            <a:r>
              <a:rPr lang="en-US" sz="1400" dirty="0"/>
              <a:t> </a:t>
            </a:r>
            <a:r>
              <a:rPr lang="en-US" sz="1400" dirty="0" err="1"/>
              <a:t>normatif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40851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90D71-D5CB-794D-9072-01310BF78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73" y="753228"/>
            <a:ext cx="9613861" cy="1080938"/>
          </a:xfrm>
        </p:spPr>
        <p:txBody>
          <a:bodyPr/>
          <a:lstStyle/>
          <a:p>
            <a:r>
              <a:rPr lang="en-US" dirty="0" err="1"/>
              <a:t>Prioritas</a:t>
            </a:r>
            <a:r>
              <a:rPr lang="en-US" dirty="0"/>
              <a:t> program yang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Lembaga/Unit/Biro/</a:t>
            </a:r>
            <a:r>
              <a:rPr lang="en-US" dirty="0" err="1"/>
              <a:t>Satuan</a:t>
            </a:r>
            <a:r>
              <a:rPr lang="en-US" dirty="0"/>
              <a:t> 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96FBFEE-0703-0D49-A094-2955755679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236632"/>
              </p:ext>
            </p:extLst>
          </p:nvPr>
        </p:nvGraphicFramePr>
        <p:xfrm>
          <a:off x="119743" y="2715207"/>
          <a:ext cx="11952513" cy="3206708"/>
        </p:xfrm>
        <a:graphic>
          <a:graphicData uri="http://schemas.openxmlformats.org/drawingml/2006/table">
            <a:tbl>
              <a:tblPr/>
              <a:tblGrid>
                <a:gridCol w="1599593">
                  <a:extLst>
                    <a:ext uri="{9D8B030D-6E8A-4147-A177-3AD203B41FA5}">
                      <a16:colId xmlns:a16="http://schemas.microsoft.com/office/drawing/2014/main" val="1464520247"/>
                    </a:ext>
                  </a:extLst>
                </a:gridCol>
                <a:gridCol w="2403240">
                  <a:extLst>
                    <a:ext uri="{9D8B030D-6E8A-4147-A177-3AD203B41FA5}">
                      <a16:colId xmlns:a16="http://schemas.microsoft.com/office/drawing/2014/main" val="874747225"/>
                    </a:ext>
                  </a:extLst>
                </a:gridCol>
                <a:gridCol w="1381656">
                  <a:extLst>
                    <a:ext uri="{9D8B030D-6E8A-4147-A177-3AD203B41FA5}">
                      <a16:colId xmlns:a16="http://schemas.microsoft.com/office/drawing/2014/main" val="3115110986"/>
                    </a:ext>
                  </a:extLst>
                </a:gridCol>
                <a:gridCol w="1987372">
                  <a:extLst>
                    <a:ext uri="{9D8B030D-6E8A-4147-A177-3AD203B41FA5}">
                      <a16:colId xmlns:a16="http://schemas.microsoft.com/office/drawing/2014/main" val="49102346"/>
                    </a:ext>
                  </a:extLst>
                </a:gridCol>
                <a:gridCol w="1696538">
                  <a:extLst>
                    <a:ext uri="{9D8B030D-6E8A-4147-A177-3AD203B41FA5}">
                      <a16:colId xmlns:a16="http://schemas.microsoft.com/office/drawing/2014/main" val="1620112466"/>
                    </a:ext>
                  </a:extLst>
                </a:gridCol>
                <a:gridCol w="1829837">
                  <a:extLst>
                    <a:ext uri="{9D8B030D-6E8A-4147-A177-3AD203B41FA5}">
                      <a16:colId xmlns:a16="http://schemas.microsoft.com/office/drawing/2014/main" val="2300197225"/>
                    </a:ext>
                  </a:extLst>
                </a:gridCol>
                <a:gridCol w="1054277">
                  <a:extLst>
                    <a:ext uri="{9D8B030D-6E8A-4147-A177-3AD203B41FA5}">
                      <a16:colId xmlns:a16="http://schemas.microsoft.com/office/drawing/2014/main" val="2940778860"/>
                    </a:ext>
                  </a:extLst>
                </a:gridCol>
              </a:tblGrid>
              <a:tr h="262834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Indikator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NDTPS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Nisbah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932733"/>
                  </a:ext>
                </a:extLst>
              </a:tr>
              <a:tr h="1100618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Prodi/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Ketentuan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4" marR="9504" marT="9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Minimal 5 </a:t>
                      </a:r>
                      <a:r>
                        <a:rPr lang="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sesuai</a:t>
                      </a:r>
                      <a:r>
                        <a:rPr lang="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 </a:t>
                      </a:r>
                      <a:r>
                        <a:rPr lang="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bidang</a:t>
                      </a:r>
                      <a:r>
                        <a:rPr lang="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 </a:t>
                      </a:r>
                      <a:r>
                        <a:rPr lang="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keilmuan</a:t>
                      </a:r>
                      <a:r>
                        <a:rPr lang="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 PS</a:t>
                      </a:r>
                    </a:p>
                  </a:txBody>
                  <a:tcPr marL="9504" marR="9504" marT="9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DTPS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dari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NIDIN + NIDK</a:t>
                      </a:r>
                    </a:p>
                  </a:txBody>
                  <a:tcPr marL="9504" marR="9504" marT="9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Maks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 1:60 (S1), 1: 30 (S2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Eksak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), 1:20 (S2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Sosial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), 1:10 (S3)</a:t>
                      </a:r>
                    </a:p>
                  </a:txBody>
                  <a:tcPr marL="9504" marR="9504" marT="9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Penyebut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adalah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DTPS yang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berNIDN+NIDK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4" marR="9504" marT="9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Targetkan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nisbah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sesuai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skor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atau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 berdasarkan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matrik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BAN PT/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LAMPTkes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4" marR="9504" marT="9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04" marR="9504" marT="9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341207"/>
                  </a:ext>
                </a:extLst>
              </a:tr>
              <a:tr h="791920"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Kondisi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saat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ini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9504" marR="9504" marT="9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Ideal </a:t>
                      </a:r>
                    </a:p>
                  </a:txBody>
                  <a:tcPr marL="9504" marR="9504" marT="9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4" marR="9504" marT="9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Kondisi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saat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ini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9504" marR="9504" marT="9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Ideal </a:t>
                      </a:r>
                    </a:p>
                  </a:txBody>
                  <a:tcPr marL="9504" marR="9504" marT="9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04" marR="9504" marT="9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351048"/>
                  </a:ext>
                </a:extLst>
              </a:tr>
              <a:tr h="2628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1. Prodi S1…………</a:t>
                      </a:r>
                    </a:p>
                  </a:txBody>
                  <a:tcPr marL="9504" marR="9504" marT="9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23633"/>
                  </a:ext>
                </a:extLst>
              </a:tr>
              <a:tr h="2628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2. Prodi S2………..</a:t>
                      </a:r>
                    </a:p>
                  </a:txBody>
                  <a:tcPr marL="9504" marR="9504" marT="9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240054"/>
                  </a:ext>
                </a:extLst>
              </a:tr>
              <a:tr h="2628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3. Prodi S3………</a:t>
                      </a:r>
                    </a:p>
                  </a:txBody>
                  <a:tcPr marL="9504" marR="9504" marT="9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113781"/>
                  </a:ext>
                </a:extLst>
              </a:tr>
              <a:tr h="262834"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 Total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9504" marR="9504" marT="95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760032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833FB90-355B-7141-BBF2-C47838603D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452240"/>
              </p:ext>
            </p:extLst>
          </p:nvPr>
        </p:nvGraphicFramePr>
        <p:xfrm>
          <a:off x="119743" y="219390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4220586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Syarat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Perlu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Terakreditasi</a:t>
                      </a:r>
                      <a:r>
                        <a:rPr lang="en-US" dirty="0"/>
                        <a:t> Program </a:t>
                      </a:r>
                      <a:r>
                        <a:rPr lang="en-US" dirty="0" err="1"/>
                        <a:t>studi</a:t>
                      </a:r>
                      <a:r>
                        <a:rPr lang="en-US" dirty="0"/>
                        <a:t>......., </a:t>
                      </a:r>
                      <a:r>
                        <a:rPr lang="en-US" dirty="0" err="1"/>
                        <a:t>Fakultas</a:t>
                      </a:r>
                      <a:r>
                        <a:rPr lang="en-US" dirty="0"/>
                        <a:t>…...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037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443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24C6D-8E70-954B-B591-BD3F9A42A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80" y="753228"/>
            <a:ext cx="9613861" cy="1080938"/>
          </a:xfrm>
        </p:spPr>
        <p:txBody>
          <a:bodyPr/>
          <a:lstStyle/>
          <a:p>
            <a:r>
              <a:rPr lang="en-US" dirty="0" err="1"/>
              <a:t>Prioritas</a:t>
            </a:r>
            <a:r>
              <a:rPr lang="en-US" dirty="0"/>
              <a:t> program yang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Lembaga/Unit/Biro/</a:t>
            </a:r>
            <a:r>
              <a:rPr lang="en-US" dirty="0" err="1"/>
              <a:t>Satuan</a:t>
            </a:r>
            <a:r>
              <a:rPr lang="en-US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F68927B-934A-DF47-A95D-B568910034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62794"/>
              </p:ext>
            </p:extLst>
          </p:nvPr>
        </p:nvGraphicFramePr>
        <p:xfrm>
          <a:off x="0" y="2696548"/>
          <a:ext cx="12191998" cy="3887585"/>
        </p:xfrm>
        <a:graphic>
          <a:graphicData uri="http://schemas.openxmlformats.org/drawingml/2006/table">
            <a:tbl>
              <a:tblPr/>
              <a:tblGrid>
                <a:gridCol w="916507">
                  <a:extLst>
                    <a:ext uri="{9D8B030D-6E8A-4147-A177-3AD203B41FA5}">
                      <a16:colId xmlns:a16="http://schemas.microsoft.com/office/drawing/2014/main" val="3509739681"/>
                    </a:ext>
                  </a:extLst>
                </a:gridCol>
                <a:gridCol w="1601253">
                  <a:extLst>
                    <a:ext uri="{9D8B030D-6E8A-4147-A177-3AD203B41FA5}">
                      <a16:colId xmlns:a16="http://schemas.microsoft.com/office/drawing/2014/main" val="252893702"/>
                    </a:ext>
                  </a:extLst>
                </a:gridCol>
                <a:gridCol w="1681016">
                  <a:extLst>
                    <a:ext uri="{9D8B030D-6E8A-4147-A177-3AD203B41FA5}">
                      <a16:colId xmlns:a16="http://schemas.microsoft.com/office/drawing/2014/main" val="1945527375"/>
                    </a:ext>
                  </a:extLst>
                </a:gridCol>
                <a:gridCol w="1131711">
                  <a:extLst>
                    <a:ext uri="{9D8B030D-6E8A-4147-A177-3AD203B41FA5}">
                      <a16:colId xmlns:a16="http://schemas.microsoft.com/office/drawing/2014/main" val="2878401555"/>
                    </a:ext>
                  </a:extLst>
                </a:gridCol>
                <a:gridCol w="916507">
                  <a:extLst>
                    <a:ext uri="{9D8B030D-6E8A-4147-A177-3AD203B41FA5}">
                      <a16:colId xmlns:a16="http://schemas.microsoft.com/office/drawing/2014/main" val="2266718422"/>
                    </a:ext>
                  </a:extLst>
                </a:gridCol>
                <a:gridCol w="916507">
                  <a:extLst>
                    <a:ext uri="{9D8B030D-6E8A-4147-A177-3AD203B41FA5}">
                      <a16:colId xmlns:a16="http://schemas.microsoft.com/office/drawing/2014/main" val="4034639497"/>
                    </a:ext>
                  </a:extLst>
                </a:gridCol>
                <a:gridCol w="916507">
                  <a:extLst>
                    <a:ext uri="{9D8B030D-6E8A-4147-A177-3AD203B41FA5}">
                      <a16:colId xmlns:a16="http://schemas.microsoft.com/office/drawing/2014/main" val="4125761643"/>
                    </a:ext>
                  </a:extLst>
                </a:gridCol>
                <a:gridCol w="916507">
                  <a:extLst>
                    <a:ext uri="{9D8B030D-6E8A-4147-A177-3AD203B41FA5}">
                      <a16:colId xmlns:a16="http://schemas.microsoft.com/office/drawing/2014/main" val="2449811473"/>
                    </a:ext>
                  </a:extLst>
                </a:gridCol>
                <a:gridCol w="1362469">
                  <a:extLst>
                    <a:ext uri="{9D8B030D-6E8A-4147-A177-3AD203B41FA5}">
                      <a16:colId xmlns:a16="http://schemas.microsoft.com/office/drawing/2014/main" val="3377430769"/>
                    </a:ext>
                  </a:extLst>
                </a:gridCol>
                <a:gridCol w="916507">
                  <a:extLst>
                    <a:ext uri="{9D8B030D-6E8A-4147-A177-3AD203B41FA5}">
                      <a16:colId xmlns:a16="http://schemas.microsoft.com/office/drawing/2014/main" val="1254694367"/>
                    </a:ext>
                  </a:extLst>
                </a:gridCol>
                <a:gridCol w="916507">
                  <a:extLst>
                    <a:ext uri="{9D8B030D-6E8A-4147-A177-3AD203B41FA5}">
                      <a16:colId xmlns:a16="http://schemas.microsoft.com/office/drawing/2014/main" val="4239239368"/>
                    </a:ext>
                  </a:extLst>
                </a:gridCol>
              </a:tblGrid>
              <a:tr h="268091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Indikator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Khusus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PS S3</a:t>
                      </a: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Penjaminan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Mutu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Kurikulum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266800"/>
                  </a:ext>
                </a:extLst>
              </a:tr>
              <a:tr h="664969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Prodi/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Ketentuan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Minimal 1 GB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atau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Rumus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2+((20xPGB)/7)</a:t>
                      </a: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Kondisi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Awal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Usulan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Kondisi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Awal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-347472" algn="ctr" fontAlgn="b">
                        <a:buClr>
                          <a:srgbClr val="000000"/>
                        </a:buClr>
                        <a:buSzPts val="1200"/>
                        <a:buFont typeface="Calibri" panose="020F0502020204030204" pitchFamily="34" charset="0"/>
                        <a:buChar char=" "/>
                      </a:pP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Usulan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131999"/>
                  </a:ext>
                </a:extLst>
              </a:tr>
              <a:tr h="1698171"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Adanya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Dokumen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SPMI (4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dokumen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SPMI) level PS/PS</a:t>
                      </a: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Memiliki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UPM &amp; GPM yang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menjalankan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tugas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dg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baik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Terlaksananya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Siklus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PPEPP</a:t>
                      </a: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Dokumen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Operasional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PPEPP</a:t>
                      </a: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Melibatkan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stakeholder internal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eksternal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Kesesuaian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capaian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pembelajaran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profil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lulusan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jenjang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KKNI</a:t>
                      </a: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Ketepatan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struktur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kurikulum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pembentukan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capaian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pembelajaran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Kegiatan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WS/FGD dg Stakeholder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eksternal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&amp;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pakar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079645"/>
                  </a:ext>
                </a:extLst>
              </a:tr>
              <a:tr h="2680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1.PS S1…</a:t>
                      </a: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195772"/>
                  </a:ext>
                </a:extLst>
              </a:tr>
              <a:tr h="2680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2. PS S2…</a:t>
                      </a: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593139"/>
                  </a:ext>
                </a:extLst>
              </a:tr>
              <a:tr h="2680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</a:rPr>
                        <a:t>3. PS S3…</a:t>
                      </a:r>
                    </a:p>
                  </a:txBody>
                  <a:tcPr marL="8326" marR="8326" marT="8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691063"/>
                  </a:ext>
                </a:extLst>
              </a:tr>
              <a:tr h="268091"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 Total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26" marR="8326" marT="8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5249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A251E87-0B04-A84A-9713-5A6BE3175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514105"/>
              </p:ext>
            </p:extLst>
          </p:nvPr>
        </p:nvGraphicFramePr>
        <p:xfrm>
          <a:off x="0" y="2124038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592574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Syarat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Perlu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Terakreditasi</a:t>
                      </a:r>
                      <a:r>
                        <a:rPr lang="en-US" dirty="0"/>
                        <a:t> Prodi……., </a:t>
                      </a:r>
                      <a:r>
                        <a:rPr lang="en-US" dirty="0" err="1"/>
                        <a:t>Fakultas</a:t>
                      </a:r>
                      <a:r>
                        <a:rPr lang="en-US" dirty="0"/>
                        <a:t>…...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478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70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342AB-3903-BB4A-91D3-109E35A84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800" y="753228"/>
            <a:ext cx="9613861" cy="1080938"/>
          </a:xfrm>
        </p:spPr>
        <p:txBody>
          <a:bodyPr/>
          <a:lstStyle/>
          <a:p>
            <a:r>
              <a:rPr lang="en-US" dirty="0" err="1"/>
              <a:t>Prioritas</a:t>
            </a:r>
            <a:r>
              <a:rPr lang="en-US" dirty="0"/>
              <a:t> program yang </a:t>
            </a:r>
            <a:r>
              <a:rPr lang="en-US" dirty="0" err="1"/>
              <a:t>diusulkan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Lembaga/Unit/Biro/</a:t>
            </a:r>
            <a:r>
              <a:rPr lang="en-US" dirty="0" err="1"/>
              <a:t>Satuan</a:t>
            </a:r>
            <a:r>
              <a:rPr lang="en-US" dirty="0"/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9EAB64-05D0-014E-806C-247BF7F9C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121054"/>
              </p:ext>
            </p:extLst>
          </p:nvPr>
        </p:nvGraphicFramePr>
        <p:xfrm>
          <a:off x="-1" y="2920481"/>
          <a:ext cx="12192001" cy="3650044"/>
        </p:xfrm>
        <a:graphic>
          <a:graphicData uri="http://schemas.openxmlformats.org/drawingml/2006/table">
            <a:tbl>
              <a:tblPr/>
              <a:tblGrid>
                <a:gridCol w="1098920">
                  <a:extLst>
                    <a:ext uri="{9D8B030D-6E8A-4147-A177-3AD203B41FA5}">
                      <a16:colId xmlns:a16="http://schemas.microsoft.com/office/drawing/2014/main" val="2798176982"/>
                    </a:ext>
                  </a:extLst>
                </a:gridCol>
                <a:gridCol w="1875933">
                  <a:extLst>
                    <a:ext uri="{9D8B030D-6E8A-4147-A177-3AD203B41FA5}">
                      <a16:colId xmlns:a16="http://schemas.microsoft.com/office/drawing/2014/main" val="3542969994"/>
                    </a:ext>
                  </a:extLst>
                </a:gridCol>
                <a:gridCol w="724289">
                  <a:extLst>
                    <a:ext uri="{9D8B030D-6E8A-4147-A177-3AD203B41FA5}">
                      <a16:colId xmlns:a16="http://schemas.microsoft.com/office/drawing/2014/main" val="3139965548"/>
                    </a:ext>
                  </a:extLst>
                </a:gridCol>
                <a:gridCol w="1010056">
                  <a:extLst>
                    <a:ext uri="{9D8B030D-6E8A-4147-A177-3AD203B41FA5}">
                      <a16:colId xmlns:a16="http://schemas.microsoft.com/office/drawing/2014/main" val="3848580498"/>
                    </a:ext>
                  </a:extLst>
                </a:gridCol>
                <a:gridCol w="1520789">
                  <a:extLst>
                    <a:ext uri="{9D8B030D-6E8A-4147-A177-3AD203B41FA5}">
                      <a16:colId xmlns:a16="http://schemas.microsoft.com/office/drawing/2014/main" val="471674900"/>
                    </a:ext>
                  </a:extLst>
                </a:gridCol>
                <a:gridCol w="914309">
                  <a:extLst>
                    <a:ext uri="{9D8B030D-6E8A-4147-A177-3AD203B41FA5}">
                      <a16:colId xmlns:a16="http://schemas.microsoft.com/office/drawing/2014/main" val="2755774031"/>
                    </a:ext>
                  </a:extLst>
                </a:gridCol>
                <a:gridCol w="835178">
                  <a:extLst>
                    <a:ext uri="{9D8B030D-6E8A-4147-A177-3AD203B41FA5}">
                      <a16:colId xmlns:a16="http://schemas.microsoft.com/office/drawing/2014/main" val="3671741750"/>
                    </a:ext>
                  </a:extLst>
                </a:gridCol>
                <a:gridCol w="1265422">
                  <a:extLst>
                    <a:ext uri="{9D8B030D-6E8A-4147-A177-3AD203B41FA5}">
                      <a16:colId xmlns:a16="http://schemas.microsoft.com/office/drawing/2014/main" val="3567941244"/>
                    </a:ext>
                  </a:extLst>
                </a:gridCol>
                <a:gridCol w="1129163">
                  <a:extLst>
                    <a:ext uri="{9D8B030D-6E8A-4147-A177-3AD203B41FA5}">
                      <a16:colId xmlns:a16="http://schemas.microsoft.com/office/drawing/2014/main" val="3008790647"/>
                    </a:ext>
                  </a:extLst>
                </a:gridCol>
                <a:gridCol w="990628">
                  <a:extLst>
                    <a:ext uri="{9D8B030D-6E8A-4147-A177-3AD203B41FA5}">
                      <a16:colId xmlns:a16="http://schemas.microsoft.com/office/drawing/2014/main" val="690266544"/>
                    </a:ext>
                  </a:extLst>
                </a:gridCol>
                <a:gridCol w="103025">
                  <a:extLst>
                    <a:ext uri="{9D8B030D-6E8A-4147-A177-3AD203B41FA5}">
                      <a16:colId xmlns:a16="http://schemas.microsoft.com/office/drawing/2014/main" val="2885231468"/>
                    </a:ext>
                  </a:extLst>
                </a:gridCol>
                <a:gridCol w="724289">
                  <a:extLst>
                    <a:ext uri="{9D8B030D-6E8A-4147-A177-3AD203B41FA5}">
                      <a16:colId xmlns:a16="http://schemas.microsoft.com/office/drawing/2014/main" val="4234983012"/>
                    </a:ext>
                  </a:extLst>
                </a:gridCol>
              </a:tblGrid>
              <a:tr h="1212980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Indikator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>
                        <a:buClr>
                          <a:schemeClr val="accent1"/>
                        </a:buClr>
                        <a:buSzPts val="1200"/>
                        <a:buFont typeface="Calibri" panose="020F0502020204030204" pitchFamily="34" charset="0"/>
                        <a:buNone/>
                      </a:pP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Kualifikasi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</a:t>
                      </a:r>
                      <a:r>
                        <a:rPr lang="en-ID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DTPS ≥ 3.0. 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 dirty="0" err="1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Jabatan</a:t>
                      </a:r>
                      <a:r>
                        <a:rPr lang="en-ID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Akademik</a:t>
                      </a:r>
                      <a:r>
                        <a:rPr lang="en-ID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 DTPS ≥ 3,0. 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 dirty="0" err="1">
                          <a:solidFill>
                            <a:srgbClr val="9C5700"/>
                          </a:solidFill>
                          <a:effectLst/>
                          <a:latin typeface="Calibri" panose="020F0502020204030204" pitchFamily="34" charset="0"/>
                        </a:rPr>
                        <a:t>Waktu</a:t>
                      </a:r>
                      <a:r>
                        <a:rPr lang="en-ID" sz="1400" b="0" i="0" u="none" strike="noStrike" dirty="0">
                          <a:solidFill>
                            <a:srgbClr val="9C57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rgbClr val="9C5700"/>
                          </a:solidFill>
                          <a:effectLst/>
                          <a:latin typeface="Calibri" panose="020F0502020204030204" pitchFamily="34" charset="0"/>
                        </a:rPr>
                        <a:t>Tunggu</a:t>
                      </a:r>
                      <a:r>
                        <a:rPr lang="en-ID" sz="1400" b="0" i="0" u="none" strike="noStrike" dirty="0">
                          <a:solidFill>
                            <a:srgbClr val="9C5700"/>
                          </a:solidFill>
                          <a:effectLst/>
                          <a:latin typeface="Calibri" panose="020F0502020204030204" pitchFamily="34" charset="0"/>
                        </a:rPr>
                        <a:t> ≥ 3,0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D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Kesesuaian</a:t>
                      </a:r>
                      <a:r>
                        <a:rPr lang="en-ID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Bidang</a:t>
                      </a:r>
                      <a:r>
                        <a:rPr lang="en-ID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Kerja</a:t>
                      </a:r>
                      <a:r>
                        <a:rPr lang="en-ID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≥ 3,0 </a:t>
                      </a:r>
                      <a:r>
                        <a:rPr lang="en-ID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ID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3 </a:t>
                      </a:r>
                      <a:r>
                        <a:rPr lang="en-ID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tahun</a:t>
                      </a:r>
                      <a:endParaRPr lang="en-ID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D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Rumus (20xPBS)/3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936714"/>
                  </a:ext>
                </a:extLst>
              </a:tr>
              <a:tr h="858416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Prodi/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Ketentuan</a:t>
                      </a:r>
                      <a:endParaRPr lang="en-ID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Jika PGBLK &lt; 70% ,</a:t>
                      </a:r>
                      <a:br>
                        <a:rPr lang="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maka Skor = 2 + ((20 x PGBLK) / 7)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sv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PDS3 ≥ 50% , maka Skor = 4 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&lt; 6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bulan</a:t>
                      </a:r>
                      <a:endParaRPr lang="en-ID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i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Lihat Detail Matrik APS Sarjana poin 61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31803"/>
                  </a:ext>
                </a:extLst>
              </a:tr>
              <a:tr h="607173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Trebuchet MS" panose="020B0703020202090204" pitchFamily="34" charset="0"/>
                        </a:rPr>
                        <a:t>Kondisi saat ini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Ideal 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Trebuchet MS" panose="020B0703020202090204" pitchFamily="34" charset="0"/>
                        </a:rPr>
                        <a:t>Kondisi saat ini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Ideal 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  <a:endParaRPr lang="en-ID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Trebuchet MS" panose="020B0703020202090204" pitchFamily="34" charset="0"/>
                        </a:rPr>
                        <a:t>Kondisi saat ini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rebuchet MS" panose="020B0703020202090204" pitchFamily="34" charset="0"/>
                        </a:rPr>
                        <a:t>Kondisi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70302020209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rebuchet MS" panose="020B0703020202090204" pitchFamily="34" charset="0"/>
                        </a:rPr>
                        <a:t>saat</a:t>
                      </a:r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703020202090204" pitchFamily="34" charset="0"/>
                        </a:rPr>
                        <a:t> </a:t>
                      </a:r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rebuchet MS" panose="020B0703020202090204" pitchFamily="34" charset="0"/>
                        </a:rPr>
                        <a:t>ini</a:t>
                      </a:r>
                      <a:endParaRPr lang="en-ID" sz="1400" b="0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ID" sz="14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  <a:endParaRPr lang="en-ID" sz="1400" b="0" i="0" u="none" strike="noStrike" dirty="0">
                        <a:solidFill>
                          <a:schemeClr val="bg1"/>
                        </a:solidFill>
                        <a:effectLst/>
                        <a:latin typeface="Trebuchet MS" panose="020B0703020202090204" pitchFamily="34" charset="0"/>
                      </a:endParaRP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Kebutuhan</a:t>
                      </a:r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921537"/>
                  </a:ext>
                </a:extLst>
              </a:tr>
              <a:tr h="3238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rebuchet MS" panose="020B0703020202090204" pitchFamily="34" charset="0"/>
                        </a:rPr>
                        <a:t>1. S1 …..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186154"/>
                  </a:ext>
                </a:extLst>
              </a:tr>
              <a:tr h="323825"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Jumlah Total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…..</a:t>
                      </a:r>
                    </a:p>
                  </a:txBody>
                  <a:tcPr marL="6095" marR="6095" marT="60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165652"/>
                  </a:ext>
                </a:extLst>
              </a:tr>
              <a:tr h="323825">
                <a:tc>
                  <a:txBody>
                    <a:bodyPr/>
                    <a:lstStyle/>
                    <a:p>
                      <a:pPr algn="ctr" fontAlgn="b"/>
                      <a:endParaRPr lang="en-ID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5" marR="6095" marT="60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D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5" marR="6095" marT="60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D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5" marR="6095" marT="60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D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5" marR="6095" marT="60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D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5" marR="6095" marT="60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D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5" marR="6095" marT="60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D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5" marR="6095" marT="60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D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5" marR="6095" marT="60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D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5" marR="6095" marT="60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D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5" marR="6095" marT="60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ID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5" marR="6095" marT="60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95" marR="6095" marT="609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46376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BD5B180-A7DE-5443-A5A2-8E284782DF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662189"/>
              </p:ext>
            </p:extLst>
          </p:nvPr>
        </p:nvGraphicFramePr>
        <p:xfrm>
          <a:off x="72571" y="2217343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7967858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Syarat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Perlu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Peringkat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BAIK SEKALI </a:t>
                      </a:r>
                      <a:r>
                        <a:rPr lang="en-US" dirty="0"/>
                        <a:t>Prodi S1…......, </a:t>
                      </a:r>
                      <a:r>
                        <a:rPr lang="en-US" dirty="0" err="1"/>
                        <a:t>Fakultas</a:t>
                      </a:r>
                      <a:r>
                        <a:rPr lang="en-US" dirty="0"/>
                        <a:t>…...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734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65412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767</TotalTime>
  <Words>1426</Words>
  <Application>Microsoft Macintosh PowerPoint</Application>
  <PresentationFormat>Widescreen</PresentationFormat>
  <Paragraphs>466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Trebuchet MS</vt:lpstr>
      <vt:lpstr>Berlin</vt:lpstr>
      <vt:lpstr>Template Presentasi Kebutuhan Fakultas &amp; PS menuju Target APS 4.0 </vt:lpstr>
      <vt:lpstr>OUTLINE</vt:lpstr>
      <vt:lpstr>Key Point </vt:lpstr>
      <vt:lpstr>Target sebaran dan Strategi Pengajuan APS 4.0 Fakultas ….. </vt:lpstr>
      <vt:lpstr>Contoh Target sebaran dan Strategi Pengajuan APS 4.0 Fakultas Hukum</vt:lpstr>
      <vt:lpstr>Target Prioritas Fakultas  …………….</vt:lpstr>
      <vt:lpstr>Prioritas program yang diusulkan untuk Lembaga/Unit/Biro/Satuan </vt:lpstr>
      <vt:lpstr>Prioritas program yang diusulkan untuk Lembaga/Unit/Biro/Satuan </vt:lpstr>
      <vt:lpstr>Prioritas program yang diusulkan untuk Lembaga/Unit/Biro/Satuan </vt:lpstr>
      <vt:lpstr>Prioritas program yang diusulkan untuk Lembaga/Unit/Biro/Satuan </vt:lpstr>
      <vt:lpstr>Prioritas program yang diusulkan untuk Lembaga/Unit/Biro/Satuan </vt:lpstr>
      <vt:lpstr>Prioritas program yang diusulkan untuk Lembaga/Unit/Biro/Satuan </vt:lpstr>
      <vt:lpstr>Prioritas program yang diusulkan untuk Lembaga/Unit/Biro/Satuan </vt:lpstr>
      <vt:lpstr>Prioritas program yang diusulkan untuk Lembaga/Unit/Biro/Satuan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Presentasi Kebutuhan Fakultas &amp; PS menuju Target APS 4.0 </dc:title>
  <dc:creator>endang surani</dc:creator>
  <cp:lastModifiedBy>endang surani</cp:lastModifiedBy>
  <cp:revision>24</cp:revision>
  <dcterms:created xsi:type="dcterms:W3CDTF">2020-10-12T22:30:53Z</dcterms:created>
  <dcterms:modified xsi:type="dcterms:W3CDTF">2020-10-13T11:18:29Z</dcterms:modified>
</cp:coreProperties>
</file>